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6" r:id="rId9"/>
    <p:sldId id="263" r:id="rId10"/>
    <p:sldId id="264" r:id="rId11"/>
    <p:sldId id="265" r:id="rId12"/>
    <p:sldId id="267" r:id="rId13"/>
    <p:sldId id="269" r:id="rId14"/>
    <p:sldId id="268"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0DF707-A86D-4AAC-97E5-1DB28E71608D}" v="2" dt="2019-06-18T03:55:08.721"/>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7" autoAdjust="0"/>
    <p:restoredTop sz="80634" autoAdjust="0"/>
  </p:normalViewPr>
  <p:slideViewPr>
    <p:cSldViewPr snapToGrid="0">
      <p:cViewPr varScale="1">
        <p:scale>
          <a:sx n="50" d="100"/>
          <a:sy n="50" d="100"/>
        </p:scale>
        <p:origin x="66"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CE0DF707-A86D-4AAC-97E5-1DB28E71608D}"/>
    <pc:docChg chg="modSld">
      <pc:chgData name="" userId="" providerId="" clId="Web-{CE0DF707-A86D-4AAC-97E5-1DB28E71608D}" dt="2019-06-18T03:55:08.721" v="1" actId="1076"/>
      <pc:docMkLst>
        <pc:docMk/>
      </pc:docMkLst>
      <pc:sldChg chg="modSp">
        <pc:chgData name="" userId="" providerId="" clId="Web-{CE0DF707-A86D-4AAC-97E5-1DB28E71608D}" dt="2019-06-18T03:55:08.721" v="1" actId="1076"/>
        <pc:sldMkLst>
          <pc:docMk/>
          <pc:sldMk cId="832092997" sldId="256"/>
        </pc:sldMkLst>
        <pc:spChg chg="mod">
          <ac:chgData name="" userId="" providerId="" clId="Web-{CE0DF707-A86D-4AAC-97E5-1DB28E71608D}" dt="2019-06-18T03:55:03.221" v="0" actId="1076"/>
          <ac:spMkLst>
            <pc:docMk/>
            <pc:sldMk cId="832092997" sldId="256"/>
            <ac:spMk id="2" creationId="{DC2F1C8A-39FD-4554-BA58-FFFDC5B187F6}"/>
          </ac:spMkLst>
        </pc:spChg>
        <pc:spChg chg="mod">
          <ac:chgData name="" userId="" providerId="" clId="Web-{CE0DF707-A86D-4AAC-97E5-1DB28E71608D}" dt="2019-06-18T03:55:08.721" v="1" actId="1076"/>
          <ac:spMkLst>
            <pc:docMk/>
            <pc:sldMk cId="832092997" sldId="256"/>
            <ac:spMk id="3" creationId="{48549D26-9EC4-4EDE-8E66-CC7A046243EC}"/>
          </ac:spMkLst>
        </pc:spChg>
      </pc:sldChg>
    </pc:docChg>
  </pc:docChgLst>
  <pc:docChgLst>
    <pc:chgData name="Reed McElfresh" userId="0d37895877220284" providerId="LiveId" clId="{23AB9329-F9C0-439E-9830-92A57F554EFB}"/>
    <pc:docChg chg="modSld">
      <pc:chgData name="Reed McElfresh" userId="0d37895877220284" providerId="LiveId" clId="{23AB9329-F9C0-439E-9830-92A57F554EFB}" dt="2019-06-19T00:59:16.840" v="22" actId="20577"/>
      <pc:docMkLst>
        <pc:docMk/>
      </pc:docMkLst>
      <pc:sldChg chg="modAnim">
        <pc:chgData name="Reed McElfresh" userId="0d37895877220284" providerId="LiveId" clId="{23AB9329-F9C0-439E-9830-92A57F554EFB}" dt="2019-06-19T00:53:34.821" v="1"/>
        <pc:sldMkLst>
          <pc:docMk/>
          <pc:sldMk cId="1282124622" sldId="258"/>
        </pc:sldMkLst>
      </pc:sldChg>
      <pc:sldChg chg="modSp">
        <pc:chgData name="Reed McElfresh" userId="0d37895877220284" providerId="LiveId" clId="{23AB9329-F9C0-439E-9830-92A57F554EFB}" dt="2019-06-19T00:59:16.840" v="22" actId="20577"/>
        <pc:sldMkLst>
          <pc:docMk/>
          <pc:sldMk cId="836088523" sldId="260"/>
        </pc:sldMkLst>
        <pc:spChg chg="mod">
          <ac:chgData name="Reed McElfresh" userId="0d37895877220284" providerId="LiveId" clId="{23AB9329-F9C0-439E-9830-92A57F554EFB}" dt="2019-06-19T00:59:16.840" v="22" actId="20577"/>
          <ac:spMkLst>
            <pc:docMk/>
            <pc:sldMk cId="836088523" sldId="260"/>
            <ac:spMk id="6" creationId="{05A4608E-2A83-48B2-8993-B5906BA878F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eed\AppData\Local\Packages\Microsoft.MicrosoftEdge_8wekyb3d8bbwe\TempState\Downloads\BudgetAndResults%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eed\AppData\Local\Packages\Microsoft.MicrosoftEdge_8wekyb3d8bbwe\TempState\Downloads\BudgetAndResults%20(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[BudgetAndResults (1).xlsx]Sheet1!PivotTable1</c:name>
    <c:fmtId val="5"/>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Average Budgets Keep Increasing</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8000"/>
                  <a:lumMod val="114000"/>
                </a:schemeClr>
              </a:gs>
              <a:gs pos="100000">
                <a:schemeClr val="accent1">
                  <a:shade val="90000"/>
                  <a:lumMod val="84000"/>
                </a:schemeClr>
              </a:gs>
            </a:gsLst>
            <a:lin ang="5400000" scaled="0"/>
          </a:gradFill>
          <a:ln w="28575" cap="rnd">
            <a:solidFill>
              <a:schemeClr val="accent1"/>
            </a:solidFill>
            <a:round/>
          </a:ln>
          <a:effectLst/>
          <a:scene3d>
            <a:camera prst="orthographicFront">
              <a:rot lat="0" lon="0" rev="0"/>
            </a:camera>
            <a:lightRig rig="threePt" dir="tl"/>
          </a:scene3d>
          <a:sp3d prstMaterial="plastic">
            <a:bevelT w="0" h="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Sheet1!$B$3</c:f>
              <c:strCache>
                <c:ptCount val="1"/>
                <c:pt idx="0">
                  <c:v>Total</c:v>
                </c:pt>
              </c:strCache>
            </c:strRef>
          </c:tx>
          <c:spPr>
            <a:ln w="34925" cap="rnd">
              <a:solidFill>
                <a:schemeClr val="accent1"/>
              </a:solidFill>
              <a:round/>
            </a:ln>
            <a:effectLst>
              <a:outerShdw blurRad="63500" dist="38100" dir="5400000" rotWithShape="0">
                <a:srgbClr val="000000">
                  <a:alpha val="60000"/>
                </a:srgbClr>
              </a:outerShdw>
            </a:effectLst>
          </c:spPr>
          <c:marker>
            <c:symbol val="none"/>
          </c:marker>
          <c:cat>
            <c:strRef>
              <c:f>Sheet1!$A$4:$A$52</c:f>
              <c:strCache>
                <c:ptCount val="48"/>
                <c:pt idx="0">
                  <c:v>1916</c:v>
                </c:pt>
                <c:pt idx="1">
                  <c:v>1931</c:v>
                </c:pt>
                <c:pt idx="2">
                  <c:v>1936</c:v>
                </c:pt>
                <c:pt idx="3">
                  <c:v>1956</c:v>
                </c:pt>
                <c:pt idx="4">
                  <c:v>1957</c:v>
                </c:pt>
                <c:pt idx="5">
                  <c:v>1965</c:v>
                </c:pt>
                <c:pt idx="6">
                  <c:v>1968</c:v>
                </c:pt>
                <c:pt idx="7">
                  <c:v>1969</c:v>
                </c:pt>
                <c:pt idx="8">
                  <c:v>1975</c:v>
                </c:pt>
                <c:pt idx="9">
                  <c:v>1976</c:v>
                </c:pt>
                <c:pt idx="10">
                  <c:v>1977</c:v>
                </c:pt>
                <c:pt idx="11">
                  <c:v>1979</c:v>
                </c:pt>
                <c:pt idx="12">
                  <c:v>1980</c:v>
                </c:pt>
                <c:pt idx="13">
                  <c:v>1982</c:v>
                </c:pt>
                <c:pt idx="14">
                  <c:v>1983</c:v>
                </c:pt>
                <c:pt idx="15">
                  <c:v>1985</c:v>
                </c:pt>
                <c:pt idx="16">
                  <c:v>1986</c:v>
                </c:pt>
                <c:pt idx="17">
                  <c:v>1987</c:v>
                </c:pt>
                <c:pt idx="18">
                  <c:v>1988</c:v>
                </c:pt>
                <c:pt idx="19">
                  <c:v>1989</c:v>
                </c:pt>
                <c:pt idx="20">
                  <c:v>1990</c:v>
                </c:pt>
                <c:pt idx="21">
                  <c:v>1991</c:v>
                </c:pt>
                <c:pt idx="22">
                  <c:v>1993</c:v>
                </c:pt>
                <c:pt idx="23">
                  <c:v>1994</c:v>
                </c:pt>
                <c:pt idx="24">
                  <c:v>1995</c:v>
                </c:pt>
                <c:pt idx="25">
                  <c:v>1996</c:v>
                </c:pt>
                <c:pt idx="26">
                  <c:v>1997</c:v>
                </c:pt>
                <c:pt idx="27">
                  <c:v>1998</c:v>
                </c:pt>
                <c:pt idx="28">
                  <c:v>1999</c:v>
                </c:pt>
                <c:pt idx="29">
                  <c:v>2000</c:v>
                </c:pt>
                <c:pt idx="30">
                  <c:v>2001</c:v>
                </c:pt>
                <c:pt idx="31">
                  <c:v>2002</c:v>
                </c:pt>
                <c:pt idx="32">
                  <c:v>2003</c:v>
                </c:pt>
                <c:pt idx="33">
                  <c:v>2004</c:v>
                </c:pt>
                <c:pt idx="34">
                  <c:v>2005</c:v>
                </c:pt>
                <c:pt idx="35">
                  <c:v>2006</c:v>
                </c:pt>
                <c:pt idx="36">
                  <c:v>2007</c:v>
                </c:pt>
                <c:pt idx="37">
                  <c:v>2008</c:v>
                </c:pt>
                <c:pt idx="38">
                  <c:v>2009</c:v>
                </c:pt>
                <c:pt idx="39">
                  <c:v>2010</c:v>
                </c:pt>
                <c:pt idx="40">
                  <c:v>2011</c:v>
                </c:pt>
                <c:pt idx="41">
                  <c:v>2012</c:v>
                </c:pt>
                <c:pt idx="42">
                  <c:v>2013</c:v>
                </c:pt>
                <c:pt idx="43">
                  <c:v>2014</c:v>
                </c:pt>
                <c:pt idx="44">
                  <c:v>2015</c:v>
                </c:pt>
                <c:pt idx="45">
                  <c:v>2016</c:v>
                </c:pt>
                <c:pt idx="46">
                  <c:v>2017</c:v>
                </c:pt>
                <c:pt idx="47">
                  <c:v>2018</c:v>
                </c:pt>
              </c:strCache>
            </c:strRef>
          </c:cat>
          <c:val>
            <c:numRef>
              <c:f>Sheet1!$B$4:$B$52</c:f>
              <c:numCache>
                <c:formatCode>_("$"* #,##0_);_("$"* \(#,##0\);_("$"* "-"_);_(@_)</c:formatCode>
                <c:ptCount val="48"/>
                <c:pt idx="0">
                  <c:v>385907</c:v>
                </c:pt>
                <c:pt idx="1">
                  <c:v>558000</c:v>
                </c:pt>
                <c:pt idx="2">
                  <c:v>1500000</c:v>
                </c:pt>
                <c:pt idx="3">
                  <c:v>1940000</c:v>
                </c:pt>
                <c:pt idx="4">
                  <c:v>340000</c:v>
                </c:pt>
                <c:pt idx="5">
                  <c:v>3800000</c:v>
                </c:pt>
                <c:pt idx="6">
                  <c:v>747000</c:v>
                </c:pt>
                <c:pt idx="7">
                  <c:v>6000000</c:v>
                </c:pt>
                <c:pt idx="8">
                  <c:v>300000</c:v>
                </c:pt>
                <c:pt idx="9">
                  <c:v>1200000</c:v>
                </c:pt>
                <c:pt idx="10">
                  <c:v>11000000</c:v>
                </c:pt>
                <c:pt idx="11">
                  <c:v>3085000</c:v>
                </c:pt>
                <c:pt idx="12">
                  <c:v>250000</c:v>
                </c:pt>
                <c:pt idx="13">
                  <c:v>5850000</c:v>
                </c:pt>
                <c:pt idx="14">
                  <c:v>3235000</c:v>
                </c:pt>
                <c:pt idx="15">
                  <c:v>1300000</c:v>
                </c:pt>
                <c:pt idx="16">
                  <c:v>400000</c:v>
                </c:pt>
                <c:pt idx="17">
                  <c:v>4000000</c:v>
                </c:pt>
                <c:pt idx="18">
                  <c:v>4000000</c:v>
                </c:pt>
                <c:pt idx="19">
                  <c:v>1600000</c:v>
                </c:pt>
                <c:pt idx="20">
                  <c:v>7700000</c:v>
                </c:pt>
                <c:pt idx="21">
                  <c:v>3883750</c:v>
                </c:pt>
                <c:pt idx="22">
                  <c:v>2266666.6666666665</c:v>
                </c:pt>
                <c:pt idx="23">
                  <c:v>19400000</c:v>
                </c:pt>
                <c:pt idx="24">
                  <c:v>19500000</c:v>
                </c:pt>
                <c:pt idx="25">
                  <c:v>14472857.142857144</c:v>
                </c:pt>
                <c:pt idx="26">
                  <c:v>23364727.272727273</c:v>
                </c:pt>
                <c:pt idx="27">
                  <c:v>4580363.6363636367</c:v>
                </c:pt>
                <c:pt idx="28">
                  <c:v>7651000</c:v>
                </c:pt>
                <c:pt idx="29">
                  <c:v>2474052.6315789474</c:v>
                </c:pt>
                <c:pt idx="30">
                  <c:v>12648235.294117646</c:v>
                </c:pt>
                <c:pt idx="31">
                  <c:v>20696538.46153846</c:v>
                </c:pt>
                <c:pt idx="32">
                  <c:v>9841705.8823529407</c:v>
                </c:pt>
                <c:pt idx="33">
                  <c:v>21403217.391304348</c:v>
                </c:pt>
                <c:pt idx="34">
                  <c:v>10467327.027027028</c:v>
                </c:pt>
                <c:pt idx="35">
                  <c:v>7861439.0243902439</c:v>
                </c:pt>
                <c:pt idx="36">
                  <c:v>18913525</c:v>
                </c:pt>
                <c:pt idx="37">
                  <c:v>8736128.2051282059</c:v>
                </c:pt>
                <c:pt idx="38">
                  <c:v>41499838.709677421</c:v>
                </c:pt>
                <c:pt idx="39">
                  <c:v>13764351.851851853</c:v>
                </c:pt>
                <c:pt idx="40">
                  <c:v>15902129.268292682</c:v>
                </c:pt>
                <c:pt idx="41">
                  <c:v>45550108.108108111</c:v>
                </c:pt>
                <c:pt idx="42">
                  <c:v>34041952.380952381</c:v>
                </c:pt>
                <c:pt idx="43">
                  <c:v>25772370.967741936</c:v>
                </c:pt>
                <c:pt idx="44">
                  <c:v>21373343.689320389</c:v>
                </c:pt>
                <c:pt idx="45">
                  <c:v>60974500</c:v>
                </c:pt>
                <c:pt idx="46">
                  <c:v>110285944.44444445</c:v>
                </c:pt>
                <c:pt idx="47">
                  <c:v>115000000</c:v>
                </c:pt>
              </c:numCache>
            </c:numRef>
          </c:val>
          <c:smooth val="0"/>
          <c:extLst>
            <c:ext xmlns:c16="http://schemas.microsoft.com/office/drawing/2014/chart" uri="{C3380CC4-5D6E-409C-BE32-E72D297353CC}">
              <c16:uniqueId val="{00000000-F3B8-4F1A-BB30-E05F14E516C7}"/>
            </c:ext>
          </c:extLst>
        </c:ser>
        <c:dLbls>
          <c:showLegendKey val="0"/>
          <c:showVal val="0"/>
          <c:showCatName val="0"/>
          <c:showSerName val="0"/>
          <c:showPercent val="0"/>
          <c:showBubbleSize val="0"/>
        </c:dLbls>
        <c:smooth val="0"/>
        <c:axId val="568303264"/>
        <c:axId val="568305888"/>
      </c:lineChart>
      <c:catAx>
        <c:axId val="56830326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68305888"/>
        <c:crosses val="autoZero"/>
        <c:auto val="1"/>
        <c:lblAlgn val="ctr"/>
        <c:lblOffset val="100"/>
        <c:noMultiLvlLbl val="0"/>
      </c:catAx>
      <c:valAx>
        <c:axId val="568305888"/>
        <c:scaling>
          <c:orientation val="minMax"/>
        </c:scaling>
        <c:delete val="0"/>
        <c:axPos val="l"/>
        <c:majorGridlines>
          <c:spPr>
            <a:ln w="9525" cap="flat" cmpd="sng" algn="ctr">
              <a:solidFill>
                <a:schemeClr val="lt1">
                  <a:lumMod val="95000"/>
                  <a:alpha val="10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68303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[BudgetAndResults (1).xlsx]Sheet1!PivotTable1</c:name>
    <c:fmtId val="1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Total Budget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Sheet1!$B$3</c:f>
              <c:strCache>
                <c:ptCount val="1"/>
                <c:pt idx="0">
                  <c:v>Total</c:v>
                </c:pt>
              </c:strCache>
            </c:strRef>
          </c:tx>
          <c:spPr>
            <a:ln w="28575" cap="rnd">
              <a:solidFill>
                <a:schemeClr val="accent1"/>
              </a:solidFill>
              <a:round/>
            </a:ln>
            <a:effectLst/>
          </c:spPr>
          <c:marker>
            <c:symbol val="none"/>
          </c:marker>
          <c:cat>
            <c:strRef>
              <c:f>Sheet1!$A$4:$A$52</c:f>
              <c:strCache>
                <c:ptCount val="48"/>
                <c:pt idx="0">
                  <c:v>1916</c:v>
                </c:pt>
                <c:pt idx="1">
                  <c:v>1931</c:v>
                </c:pt>
                <c:pt idx="2">
                  <c:v>1936</c:v>
                </c:pt>
                <c:pt idx="3">
                  <c:v>1956</c:v>
                </c:pt>
                <c:pt idx="4">
                  <c:v>1957</c:v>
                </c:pt>
                <c:pt idx="5">
                  <c:v>1965</c:v>
                </c:pt>
                <c:pt idx="6">
                  <c:v>1968</c:v>
                </c:pt>
                <c:pt idx="7">
                  <c:v>1969</c:v>
                </c:pt>
                <c:pt idx="8">
                  <c:v>1975</c:v>
                </c:pt>
                <c:pt idx="9">
                  <c:v>1976</c:v>
                </c:pt>
                <c:pt idx="10">
                  <c:v>1977</c:v>
                </c:pt>
                <c:pt idx="11">
                  <c:v>1979</c:v>
                </c:pt>
                <c:pt idx="12">
                  <c:v>1980</c:v>
                </c:pt>
                <c:pt idx="13">
                  <c:v>1982</c:v>
                </c:pt>
                <c:pt idx="14">
                  <c:v>1983</c:v>
                </c:pt>
                <c:pt idx="15">
                  <c:v>1985</c:v>
                </c:pt>
                <c:pt idx="16">
                  <c:v>1986</c:v>
                </c:pt>
                <c:pt idx="17">
                  <c:v>1987</c:v>
                </c:pt>
                <c:pt idx="18">
                  <c:v>1988</c:v>
                </c:pt>
                <c:pt idx="19">
                  <c:v>1989</c:v>
                </c:pt>
                <c:pt idx="20">
                  <c:v>1990</c:v>
                </c:pt>
                <c:pt idx="21">
                  <c:v>1991</c:v>
                </c:pt>
                <c:pt idx="22">
                  <c:v>1993</c:v>
                </c:pt>
                <c:pt idx="23">
                  <c:v>1994</c:v>
                </c:pt>
                <c:pt idx="24">
                  <c:v>1995</c:v>
                </c:pt>
                <c:pt idx="25">
                  <c:v>1996</c:v>
                </c:pt>
                <c:pt idx="26">
                  <c:v>1997</c:v>
                </c:pt>
                <c:pt idx="27">
                  <c:v>1998</c:v>
                </c:pt>
                <c:pt idx="28">
                  <c:v>1999</c:v>
                </c:pt>
                <c:pt idx="29">
                  <c:v>2000</c:v>
                </c:pt>
                <c:pt idx="30">
                  <c:v>2001</c:v>
                </c:pt>
                <c:pt idx="31">
                  <c:v>2002</c:v>
                </c:pt>
                <c:pt idx="32">
                  <c:v>2003</c:v>
                </c:pt>
                <c:pt idx="33">
                  <c:v>2004</c:v>
                </c:pt>
                <c:pt idx="34">
                  <c:v>2005</c:v>
                </c:pt>
                <c:pt idx="35">
                  <c:v>2006</c:v>
                </c:pt>
                <c:pt idx="36">
                  <c:v>2007</c:v>
                </c:pt>
                <c:pt idx="37">
                  <c:v>2008</c:v>
                </c:pt>
                <c:pt idx="38">
                  <c:v>2009</c:v>
                </c:pt>
                <c:pt idx="39">
                  <c:v>2010</c:v>
                </c:pt>
                <c:pt idx="40">
                  <c:v>2011</c:v>
                </c:pt>
                <c:pt idx="41">
                  <c:v>2012</c:v>
                </c:pt>
                <c:pt idx="42">
                  <c:v>2013</c:v>
                </c:pt>
                <c:pt idx="43">
                  <c:v>2014</c:v>
                </c:pt>
                <c:pt idx="44">
                  <c:v>2015</c:v>
                </c:pt>
                <c:pt idx="45">
                  <c:v>2016</c:v>
                </c:pt>
                <c:pt idx="46">
                  <c:v>2017</c:v>
                </c:pt>
                <c:pt idx="47">
                  <c:v>2018</c:v>
                </c:pt>
              </c:strCache>
            </c:strRef>
          </c:cat>
          <c:val>
            <c:numRef>
              <c:f>Sheet1!$B$4:$B$52</c:f>
              <c:numCache>
                <c:formatCode>_("$"* #,##0_);_("$"* \(#,##0\);_("$"* "-"_);_(@_)</c:formatCode>
                <c:ptCount val="48"/>
                <c:pt idx="0">
                  <c:v>385907</c:v>
                </c:pt>
                <c:pt idx="1">
                  <c:v>558000</c:v>
                </c:pt>
                <c:pt idx="2">
                  <c:v>1500000</c:v>
                </c:pt>
                <c:pt idx="3">
                  <c:v>1940000</c:v>
                </c:pt>
                <c:pt idx="4">
                  <c:v>340000</c:v>
                </c:pt>
                <c:pt idx="5">
                  <c:v>3800000</c:v>
                </c:pt>
                <c:pt idx="6">
                  <c:v>747000</c:v>
                </c:pt>
                <c:pt idx="7">
                  <c:v>6000000</c:v>
                </c:pt>
                <c:pt idx="8">
                  <c:v>300000</c:v>
                </c:pt>
                <c:pt idx="9">
                  <c:v>1200000</c:v>
                </c:pt>
                <c:pt idx="10">
                  <c:v>11000000</c:v>
                </c:pt>
                <c:pt idx="11">
                  <c:v>3085000</c:v>
                </c:pt>
                <c:pt idx="12">
                  <c:v>250000</c:v>
                </c:pt>
                <c:pt idx="13">
                  <c:v>5850000</c:v>
                </c:pt>
                <c:pt idx="14">
                  <c:v>3235000</c:v>
                </c:pt>
                <c:pt idx="15">
                  <c:v>1300000</c:v>
                </c:pt>
                <c:pt idx="16">
                  <c:v>400000</c:v>
                </c:pt>
                <c:pt idx="17">
                  <c:v>4000000</c:v>
                </c:pt>
                <c:pt idx="18">
                  <c:v>4000000</c:v>
                </c:pt>
                <c:pt idx="19">
                  <c:v>1600000</c:v>
                </c:pt>
                <c:pt idx="20">
                  <c:v>7700000</c:v>
                </c:pt>
                <c:pt idx="21">
                  <c:v>3883750</c:v>
                </c:pt>
                <c:pt idx="22">
                  <c:v>2266666.6666666665</c:v>
                </c:pt>
                <c:pt idx="23">
                  <c:v>19400000</c:v>
                </c:pt>
                <c:pt idx="24">
                  <c:v>19500000</c:v>
                </c:pt>
                <c:pt idx="25">
                  <c:v>14472857.142857144</c:v>
                </c:pt>
                <c:pt idx="26">
                  <c:v>23364727.272727273</c:v>
                </c:pt>
                <c:pt idx="27">
                  <c:v>4580363.6363636367</c:v>
                </c:pt>
                <c:pt idx="28">
                  <c:v>7651000</c:v>
                </c:pt>
                <c:pt idx="29">
                  <c:v>2474052.6315789474</c:v>
                </c:pt>
                <c:pt idx="30">
                  <c:v>12648235.294117646</c:v>
                </c:pt>
                <c:pt idx="31">
                  <c:v>20696538.46153846</c:v>
                </c:pt>
                <c:pt idx="32">
                  <c:v>9841705.8823529407</c:v>
                </c:pt>
                <c:pt idx="33">
                  <c:v>21403217.391304348</c:v>
                </c:pt>
                <c:pt idx="34">
                  <c:v>10467327.027027028</c:v>
                </c:pt>
                <c:pt idx="35">
                  <c:v>7861439.0243902439</c:v>
                </c:pt>
                <c:pt idx="36">
                  <c:v>18913525</c:v>
                </c:pt>
                <c:pt idx="37">
                  <c:v>8736128.2051282059</c:v>
                </c:pt>
                <c:pt idx="38">
                  <c:v>41499838.709677421</c:v>
                </c:pt>
                <c:pt idx="39">
                  <c:v>13764351.851851853</c:v>
                </c:pt>
                <c:pt idx="40">
                  <c:v>15902129.268292682</c:v>
                </c:pt>
                <c:pt idx="41">
                  <c:v>45550108.108108111</c:v>
                </c:pt>
                <c:pt idx="42">
                  <c:v>34041952.380952381</c:v>
                </c:pt>
                <c:pt idx="43">
                  <c:v>25772370.967741936</c:v>
                </c:pt>
                <c:pt idx="44">
                  <c:v>21373343.689320389</c:v>
                </c:pt>
                <c:pt idx="45">
                  <c:v>60974500</c:v>
                </c:pt>
                <c:pt idx="46">
                  <c:v>110285944.44444445</c:v>
                </c:pt>
                <c:pt idx="47">
                  <c:v>115000000</c:v>
                </c:pt>
              </c:numCache>
            </c:numRef>
          </c:val>
          <c:smooth val="0"/>
          <c:extLst>
            <c:ext xmlns:c16="http://schemas.microsoft.com/office/drawing/2014/chart" uri="{C3380CC4-5D6E-409C-BE32-E72D297353CC}">
              <c16:uniqueId val="{00000000-3C8E-47A2-989F-C0F1BC0AC81B}"/>
            </c:ext>
          </c:extLst>
        </c:ser>
        <c:dLbls>
          <c:showLegendKey val="0"/>
          <c:showVal val="0"/>
          <c:showCatName val="0"/>
          <c:showSerName val="0"/>
          <c:showPercent val="0"/>
          <c:showBubbleSize val="0"/>
        </c:dLbls>
        <c:smooth val="0"/>
        <c:axId val="568303264"/>
        <c:axId val="568305888"/>
      </c:lineChart>
      <c:catAx>
        <c:axId val="568303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8305888"/>
        <c:crosses val="autoZero"/>
        <c:auto val="1"/>
        <c:lblAlgn val="ctr"/>
        <c:lblOffset val="100"/>
        <c:noMultiLvlLbl val="0"/>
      </c:catAx>
      <c:valAx>
        <c:axId val="568305888"/>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8303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F07055-933D-4344-9611-F25C34381DA8}" type="datetimeFigureOut">
              <a:rPr lang="en-US" smtClean="0"/>
              <a:t>6/18/2019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38F90-AA20-40AF-9C61-2567F50BC71C}" type="slidenum">
              <a:rPr lang="en-US" smtClean="0"/>
              <a:t>‹#›</a:t>
            </a:fld>
            <a:endParaRPr lang="en-US"/>
          </a:p>
        </p:txBody>
      </p:sp>
    </p:spTree>
    <p:extLst>
      <p:ext uri="{BB962C8B-B14F-4D97-AF65-F5344CB8AC3E}">
        <p14:creationId xmlns:p14="http://schemas.microsoft.com/office/powerpoint/2010/main" val="2946206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arnerbros.fandom.com/wiki/DC_Extended_Univers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paa.org/wp-content/uploads/2019/03/MPAA-THEME-Report-2018.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List_of_highest-grossing_films#Highest-grossing_film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gr.com/2019/05/08/mcu-phase-4-release-dates-avengers-endgam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cjhutto/vaderSentimen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ogle.com/search?q=dow+jones+year+end&amp;oq=dow+jones+year+end+&amp;aqs=chrome..69i57j0l5.4191j1j4&amp;sourceid=chrome&amp;ie=UTF-8"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from Wikipedia, </a:t>
            </a:r>
            <a:r>
              <a:rPr lang="en-US" dirty="0">
                <a:hlinkClick r:id="rId3"/>
              </a:rPr>
              <a:t>https://warnerbros.fandom.com/wiki/DC_Extended_Universe</a:t>
            </a:r>
            <a:r>
              <a:rPr lang="en-US" dirty="0"/>
              <a:t>, </a:t>
            </a:r>
          </a:p>
        </p:txBody>
      </p:sp>
      <p:sp>
        <p:nvSpPr>
          <p:cNvPr id="4" name="Slide Number Placeholder 3"/>
          <p:cNvSpPr>
            <a:spLocks noGrp="1"/>
          </p:cNvSpPr>
          <p:nvPr>
            <p:ph type="sldNum" sz="quarter" idx="5"/>
          </p:nvPr>
        </p:nvSpPr>
        <p:spPr/>
        <p:txBody>
          <a:bodyPr/>
          <a:lstStyle/>
          <a:p>
            <a:fld id="{F4E38F90-AA20-40AF-9C61-2567F50BC71C}" type="slidenum">
              <a:rPr lang="en-US" smtClean="0"/>
              <a:t>1</a:t>
            </a:fld>
            <a:endParaRPr lang="en-US"/>
          </a:p>
        </p:txBody>
      </p:sp>
    </p:spTree>
    <p:extLst>
      <p:ext uri="{BB962C8B-B14F-4D97-AF65-F5344CB8AC3E}">
        <p14:creationId xmlns:p14="http://schemas.microsoft.com/office/powerpoint/2010/main" val="3823783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MPAA 2018 Theme Report: </a:t>
            </a:r>
            <a:r>
              <a:rPr lang="en-US" sz="1200" b="0" i="0" u="sng" strike="noStrike" kern="1200" dirty="0">
                <a:solidFill>
                  <a:schemeClr val="tx1"/>
                </a:solidFill>
                <a:effectLst/>
                <a:latin typeface="+mn-lt"/>
                <a:ea typeface="+mn-ea"/>
                <a:cs typeface="+mn-cs"/>
                <a:hlinkClick r:id="rId3"/>
              </a:rPr>
              <a:t>https://www.mpaa.org/wp-content/uploads/2019/03/MPAA-THEME-Report-2018.pdf</a:t>
            </a:r>
            <a:endParaRPr lang="en-US" dirty="0"/>
          </a:p>
        </p:txBody>
      </p:sp>
      <p:sp>
        <p:nvSpPr>
          <p:cNvPr id="4" name="Slide Number Placeholder 3"/>
          <p:cNvSpPr>
            <a:spLocks noGrp="1"/>
          </p:cNvSpPr>
          <p:nvPr>
            <p:ph type="sldNum" sz="quarter" idx="5"/>
          </p:nvPr>
        </p:nvSpPr>
        <p:spPr/>
        <p:txBody>
          <a:bodyPr/>
          <a:lstStyle/>
          <a:p>
            <a:fld id="{F4E38F90-AA20-40AF-9C61-2567F50BC71C}" type="slidenum">
              <a:rPr lang="en-US" smtClean="0"/>
              <a:t>2</a:t>
            </a:fld>
            <a:endParaRPr lang="en-US"/>
          </a:p>
        </p:txBody>
      </p:sp>
    </p:spTree>
    <p:extLst>
      <p:ext uri="{BB962C8B-B14F-4D97-AF65-F5344CB8AC3E}">
        <p14:creationId xmlns:p14="http://schemas.microsoft.com/office/powerpoint/2010/main" val="3949013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budget is for the films in our dataset</a:t>
            </a:r>
          </a:p>
          <a:p>
            <a:r>
              <a:rPr lang="en-US" dirty="0"/>
              <a:t>Per MPAA</a:t>
            </a:r>
          </a:p>
          <a:p>
            <a:r>
              <a:rPr lang="en-US" dirty="0"/>
              <a:t>Per </a:t>
            </a:r>
            <a:r>
              <a:rPr lang="en-US" dirty="0">
                <a:hlinkClick r:id="rId3"/>
              </a:rPr>
              <a:t>https://en.wikipedia.org/wiki/List_of_highest-grossing_films#Highest-grossing_films</a:t>
            </a:r>
            <a:endParaRPr lang="en-US" dirty="0"/>
          </a:p>
        </p:txBody>
      </p:sp>
      <p:sp>
        <p:nvSpPr>
          <p:cNvPr id="4" name="Slide Number Placeholder 3"/>
          <p:cNvSpPr>
            <a:spLocks noGrp="1"/>
          </p:cNvSpPr>
          <p:nvPr>
            <p:ph type="sldNum" sz="quarter" idx="5"/>
          </p:nvPr>
        </p:nvSpPr>
        <p:spPr/>
        <p:txBody>
          <a:bodyPr/>
          <a:lstStyle/>
          <a:p>
            <a:fld id="{F4E38F90-AA20-40AF-9C61-2567F50BC71C}" type="slidenum">
              <a:rPr lang="en-US" smtClean="0"/>
              <a:t>3</a:t>
            </a:fld>
            <a:endParaRPr lang="en-US"/>
          </a:p>
        </p:txBody>
      </p:sp>
    </p:spTree>
    <p:extLst>
      <p:ext uri="{BB962C8B-B14F-4D97-AF65-F5344CB8AC3E}">
        <p14:creationId xmlns:p14="http://schemas.microsoft.com/office/powerpoint/2010/main" val="1640308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https://bgr.com/2019/05/08/mcu-phase-4-release-dates-avengers-endgame/</a:t>
            </a:r>
            <a:endParaRPr lang="en-US" dirty="0"/>
          </a:p>
        </p:txBody>
      </p:sp>
      <p:sp>
        <p:nvSpPr>
          <p:cNvPr id="4" name="Slide Number Placeholder 3"/>
          <p:cNvSpPr>
            <a:spLocks noGrp="1"/>
          </p:cNvSpPr>
          <p:nvPr>
            <p:ph type="sldNum" sz="quarter" idx="5"/>
          </p:nvPr>
        </p:nvSpPr>
        <p:spPr/>
        <p:txBody>
          <a:bodyPr/>
          <a:lstStyle/>
          <a:p>
            <a:fld id="{F4E38F90-AA20-40AF-9C61-2567F50BC71C}" type="slidenum">
              <a:rPr lang="en-US" smtClean="0"/>
              <a:t>4</a:t>
            </a:fld>
            <a:endParaRPr lang="en-US"/>
          </a:p>
        </p:txBody>
      </p:sp>
    </p:spTree>
    <p:extLst>
      <p:ext uri="{BB962C8B-B14F-4D97-AF65-F5344CB8AC3E}">
        <p14:creationId xmlns:p14="http://schemas.microsoft.com/office/powerpoint/2010/main" val="3600012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Randy</a:t>
            </a:r>
          </a:p>
        </p:txBody>
      </p:sp>
      <p:sp>
        <p:nvSpPr>
          <p:cNvPr id="4" name="Slide Number Placeholder 3"/>
          <p:cNvSpPr>
            <a:spLocks noGrp="1"/>
          </p:cNvSpPr>
          <p:nvPr>
            <p:ph type="sldNum" sz="quarter" idx="5"/>
          </p:nvPr>
        </p:nvSpPr>
        <p:spPr/>
        <p:txBody>
          <a:bodyPr/>
          <a:lstStyle/>
          <a:p>
            <a:fld id="{F4E38F90-AA20-40AF-9C61-2567F50BC71C}" type="slidenum">
              <a:rPr lang="en-US" smtClean="0"/>
              <a:t>7</a:t>
            </a:fld>
            <a:endParaRPr lang="en-US"/>
          </a:p>
        </p:txBody>
      </p:sp>
    </p:spTree>
    <p:extLst>
      <p:ext uri="{BB962C8B-B14F-4D97-AF65-F5344CB8AC3E}">
        <p14:creationId xmlns:p14="http://schemas.microsoft.com/office/powerpoint/2010/main" val="3269195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Baskar </a:t>
            </a:r>
          </a:p>
          <a:p>
            <a:r>
              <a:rPr lang="en-US" dirty="0">
                <a:hlinkClick r:id="rId3"/>
              </a:rPr>
              <a:t>https://github.com/cjhutto/vaderSentiment</a:t>
            </a:r>
            <a:endParaRPr lang="en-US" dirty="0"/>
          </a:p>
        </p:txBody>
      </p:sp>
      <p:sp>
        <p:nvSpPr>
          <p:cNvPr id="4" name="Slide Number Placeholder 3"/>
          <p:cNvSpPr>
            <a:spLocks noGrp="1"/>
          </p:cNvSpPr>
          <p:nvPr>
            <p:ph type="sldNum" sz="quarter" idx="5"/>
          </p:nvPr>
        </p:nvSpPr>
        <p:spPr/>
        <p:txBody>
          <a:bodyPr/>
          <a:lstStyle/>
          <a:p>
            <a:fld id="{F4E38F90-AA20-40AF-9C61-2567F50BC71C}" type="slidenum">
              <a:rPr lang="en-US" smtClean="0"/>
              <a:t>9</a:t>
            </a:fld>
            <a:endParaRPr lang="en-US"/>
          </a:p>
        </p:txBody>
      </p:sp>
    </p:spTree>
    <p:extLst>
      <p:ext uri="{BB962C8B-B14F-4D97-AF65-F5344CB8AC3E}">
        <p14:creationId xmlns:p14="http://schemas.microsoft.com/office/powerpoint/2010/main" val="3346388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RANDY</a:t>
            </a:r>
          </a:p>
        </p:txBody>
      </p:sp>
      <p:sp>
        <p:nvSpPr>
          <p:cNvPr id="4" name="Slide Number Placeholder 3"/>
          <p:cNvSpPr>
            <a:spLocks noGrp="1"/>
          </p:cNvSpPr>
          <p:nvPr>
            <p:ph type="sldNum" sz="quarter" idx="5"/>
          </p:nvPr>
        </p:nvSpPr>
        <p:spPr/>
        <p:txBody>
          <a:bodyPr/>
          <a:lstStyle/>
          <a:p>
            <a:fld id="{F4E38F90-AA20-40AF-9C61-2567F50BC71C}" type="slidenum">
              <a:rPr lang="en-US" smtClean="0"/>
              <a:t>12</a:t>
            </a:fld>
            <a:endParaRPr lang="en-US"/>
          </a:p>
        </p:txBody>
      </p:sp>
    </p:spTree>
    <p:extLst>
      <p:ext uri="{BB962C8B-B14F-4D97-AF65-F5344CB8AC3E}">
        <p14:creationId xmlns:p14="http://schemas.microsoft.com/office/powerpoint/2010/main" val="375219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Reed</a:t>
            </a:r>
          </a:p>
        </p:txBody>
      </p:sp>
      <p:sp>
        <p:nvSpPr>
          <p:cNvPr id="4" name="Slide Number Placeholder 3"/>
          <p:cNvSpPr>
            <a:spLocks noGrp="1"/>
          </p:cNvSpPr>
          <p:nvPr>
            <p:ph type="sldNum" sz="quarter" idx="5"/>
          </p:nvPr>
        </p:nvSpPr>
        <p:spPr/>
        <p:txBody>
          <a:bodyPr/>
          <a:lstStyle/>
          <a:p>
            <a:fld id="{F4E38F90-AA20-40AF-9C61-2567F50BC71C}" type="slidenum">
              <a:rPr lang="en-US" smtClean="0"/>
              <a:t>15</a:t>
            </a:fld>
            <a:endParaRPr lang="en-US"/>
          </a:p>
        </p:txBody>
      </p:sp>
    </p:spTree>
    <p:extLst>
      <p:ext uri="{BB962C8B-B14F-4D97-AF65-F5344CB8AC3E}">
        <p14:creationId xmlns:p14="http://schemas.microsoft.com/office/powerpoint/2010/main" val="403039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https://www.google.com/</a:t>
            </a:r>
            <a:r>
              <a:rPr lang="en-US" dirty="0" err="1">
                <a:hlinkClick r:id="rId3"/>
              </a:rPr>
              <a:t>search?q</a:t>
            </a:r>
            <a:r>
              <a:rPr lang="en-US" dirty="0">
                <a:hlinkClick r:id="rId3"/>
              </a:rPr>
              <a:t>=</a:t>
            </a:r>
            <a:r>
              <a:rPr lang="en-US" dirty="0" err="1">
                <a:hlinkClick r:id="rId3"/>
              </a:rPr>
              <a:t>dow+jones+year+end&amp;oq</a:t>
            </a:r>
            <a:r>
              <a:rPr lang="en-US" dirty="0">
                <a:hlinkClick r:id="rId3"/>
              </a:rPr>
              <a:t>=</a:t>
            </a:r>
            <a:r>
              <a:rPr lang="en-US" dirty="0" err="1">
                <a:hlinkClick r:id="rId3"/>
              </a:rPr>
              <a:t>dow+jones+year+end</a:t>
            </a:r>
            <a:r>
              <a:rPr lang="en-US" dirty="0">
                <a:hlinkClick r:id="rId3"/>
              </a:rPr>
              <a:t>+&amp;</a:t>
            </a:r>
            <a:r>
              <a:rPr lang="en-US" dirty="0" err="1">
                <a:hlinkClick r:id="rId3"/>
              </a:rPr>
              <a:t>aqs</a:t>
            </a:r>
            <a:r>
              <a:rPr lang="en-US" dirty="0">
                <a:hlinkClick r:id="rId3"/>
              </a:rPr>
              <a:t>=chrome..69i57j0l5.4191j1j4&amp;sourceid=</a:t>
            </a:r>
            <a:r>
              <a:rPr lang="en-US" dirty="0" err="1">
                <a:hlinkClick r:id="rId3"/>
              </a:rPr>
              <a:t>chrome&amp;ie</a:t>
            </a:r>
            <a:r>
              <a:rPr lang="en-US" dirty="0">
                <a:hlinkClick r:id="rId3"/>
              </a:rPr>
              <a:t>=UTF-8</a:t>
            </a:r>
            <a:endParaRPr lang="en-US" dirty="0"/>
          </a:p>
        </p:txBody>
      </p:sp>
      <p:sp>
        <p:nvSpPr>
          <p:cNvPr id="4" name="Slide Number Placeholder 3"/>
          <p:cNvSpPr>
            <a:spLocks noGrp="1"/>
          </p:cNvSpPr>
          <p:nvPr>
            <p:ph type="sldNum" sz="quarter" idx="5"/>
          </p:nvPr>
        </p:nvSpPr>
        <p:spPr/>
        <p:txBody>
          <a:bodyPr/>
          <a:lstStyle/>
          <a:p>
            <a:fld id="{F4E38F90-AA20-40AF-9C61-2567F50BC71C}" type="slidenum">
              <a:rPr lang="en-US" smtClean="0"/>
              <a:t>17</a:t>
            </a:fld>
            <a:endParaRPr lang="en-US"/>
          </a:p>
        </p:txBody>
      </p:sp>
    </p:spTree>
    <p:extLst>
      <p:ext uri="{BB962C8B-B14F-4D97-AF65-F5344CB8AC3E}">
        <p14:creationId xmlns:p14="http://schemas.microsoft.com/office/powerpoint/2010/main" val="3887194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6/18/2019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6/18/2019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6/18/2019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6/18/2019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6/18/2019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6/18/2019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6/18/2019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26" Type="http://schemas.openxmlformats.org/officeDocument/2006/relationships/image" Target="../media/image29.jpeg"/><Relationship Id="rId3" Type="http://schemas.openxmlformats.org/officeDocument/2006/relationships/image" Target="../media/image6.png"/><Relationship Id="rId21" Type="http://schemas.openxmlformats.org/officeDocument/2006/relationships/image" Target="../media/image24.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5" Type="http://schemas.openxmlformats.org/officeDocument/2006/relationships/image" Target="../media/image28.jpeg"/><Relationship Id="rId2" Type="http://schemas.openxmlformats.org/officeDocument/2006/relationships/notesSlide" Target="../notesSlides/notesSlide1.xml"/><Relationship Id="rId16" Type="http://schemas.openxmlformats.org/officeDocument/2006/relationships/image" Target="../media/image19.jpeg"/><Relationship Id="rId20"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jpeg"/><Relationship Id="rId24" Type="http://schemas.openxmlformats.org/officeDocument/2006/relationships/image" Target="../media/image27.jpeg"/><Relationship Id="rId5" Type="http://schemas.openxmlformats.org/officeDocument/2006/relationships/image" Target="../media/image8.png"/><Relationship Id="rId15" Type="http://schemas.openxmlformats.org/officeDocument/2006/relationships/image" Target="../media/image18.jpeg"/><Relationship Id="rId23" Type="http://schemas.openxmlformats.org/officeDocument/2006/relationships/image" Target="../media/image26.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 Id="rId22" Type="http://schemas.openxmlformats.org/officeDocument/2006/relationships/image" Target="../media/image25.jpeg"/><Relationship Id="rId27" Type="http://schemas.openxmlformats.org/officeDocument/2006/relationships/image" Target="../media/image30.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www.imdb.com/title/tt6320628/"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creativecommons.org/licenses/by-nc-nd/3.0/" TargetMode="External"/><Relationship Id="rId4" Type="http://schemas.openxmlformats.org/officeDocument/2006/relationships/hyperlink" Target="http://azzheasman.deviantart.com/art/darth-vader-black-and-white-25445284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8139A2-AA6A-45CF-88AF-F8B9F5C8AD75}"/>
              </a:ext>
            </a:extLst>
          </p:cNvPr>
          <p:cNvSpPr/>
          <p:nvPr/>
        </p:nvSpPr>
        <p:spPr>
          <a:xfrm>
            <a:off x="0" y="-232229"/>
            <a:ext cx="12192000" cy="70902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arvel Cinematic Universe logo.png">
            <a:extLst>
              <a:ext uri="{FF2B5EF4-FFF2-40B4-BE49-F238E27FC236}">
                <a16:creationId xmlns:a16="http://schemas.microsoft.com/office/drawing/2014/main" id="{D2D51E88-5064-4F4C-BB68-F0DDA86B4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8" y="19050"/>
            <a:ext cx="29908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EEAAFCA-C873-477B-AEA9-D51351E10CDA}"/>
              </a:ext>
            </a:extLst>
          </p:cNvPr>
          <p:cNvPicPr>
            <a:picLocks noChangeAspect="1"/>
          </p:cNvPicPr>
          <p:nvPr/>
        </p:nvPicPr>
        <p:blipFill>
          <a:blip r:embed="rId4"/>
          <a:stretch>
            <a:fillRect/>
          </a:stretch>
        </p:blipFill>
        <p:spPr>
          <a:xfrm>
            <a:off x="4145805" y="0"/>
            <a:ext cx="3678834" cy="1447799"/>
          </a:xfrm>
          <a:prstGeom prst="rect">
            <a:avLst/>
          </a:prstGeom>
        </p:spPr>
      </p:pic>
      <p:pic>
        <p:nvPicPr>
          <p:cNvPr id="1034" name="Picture 10" descr="Suicide Squad (film) Poster.png">
            <a:extLst>
              <a:ext uri="{FF2B5EF4-FFF2-40B4-BE49-F238E27FC236}">
                <a16:creationId xmlns:a16="http://schemas.microsoft.com/office/drawing/2014/main" id="{1B78A535-0B47-4732-87FF-6BE83A67F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2712" y="1567497"/>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2F25AD5-56FB-4FB8-9C93-0AA5B896EDA5}"/>
              </a:ext>
            </a:extLst>
          </p:cNvPr>
          <p:cNvPicPr>
            <a:picLocks noChangeAspect="1"/>
          </p:cNvPicPr>
          <p:nvPr/>
        </p:nvPicPr>
        <p:blipFill>
          <a:blip r:embed="rId6"/>
          <a:stretch>
            <a:fillRect/>
          </a:stretch>
        </p:blipFill>
        <p:spPr>
          <a:xfrm>
            <a:off x="9781552" y="10122"/>
            <a:ext cx="2380630" cy="1437677"/>
          </a:xfrm>
          <a:prstGeom prst="rect">
            <a:avLst/>
          </a:prstGeom>
        </p:spPr>
      </p:pic>
      <p:pic>
        <p:nvPicPr>
          <p:cNvPr id="1030" name="Picture 6" descr="The two titular heroes, Batman and Superman, are confronting each other, with the film's logo behind them, and the film's title, credits, release date and billing below.">
            <a:extLst>
              <a:ext uri="{FF2B5EF4-FFF2-40B4-BE49-F238E27FC236}">
                <a16:creationId xmlns:a16="http://schemas.microsoft.com/office/drawing/2014/main" id="{4E847C8C-B6AB-40FC-9663-3BFB462944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676" y="1567497"/>
            <a:ext cx="111416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ustice League film poster.jpg">
            <a:extLst>
              <a:ext uri="{FF2B5EF4-FFF2-40B4-BE49-F238E27FC236}">
                <a16:creationId xmlns:a16="http://schemas.microsoft.com/office/drawing/2014/main" id="{0953EAD2-2B1E-490E-A188-C1E5FEB310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6465" y="5206716"/>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quaman poster.jpg">
            <a:extLst>
              <a:ext uri="{FF2B5EF4-FFF2-40B4-BE49-F238E27FC236}">
                <a16:creationId xmlns:a16="http://schemas.microsoft.com/office/drawing/2014/main" id="{4E11BACA-A441-4CB6-B808-C33E3A4551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63569" y="5204530"/>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hazam! theatrical poster.jpg">
            <a:extLst>
              <a:ext uri="{FF2B5EF4-FFF2-40B4-BE49-F238E27FC236}">
                <a16:creationId xmlns:a16="http://schemas.microsoft.com/office/drawing/2014/main" id="{5AC35DBA-9A55-4F01-8709-5B61C12CCF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6308" y="1567497"/>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Star Wars The Force Awakens Theatrical Poster.jpg">
            <a:extLst>
              <a:ext uri="{FF2B5EF4-FFF2-40B4-BE49-F238E27FC236}">
                <a16:creationId xmlns:a16="http://schemas.microsoft.com/office/drawing/2014/main" id="{BFF9D0DC-98AF-4067-9BD3-90BF58F20B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63569" y="1561147"/>
            <a:ext cx="112454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tar Wars The Last Jedi.jpg">
            <a:extLst>
              <a:ext uri="{FF2B5EF4-FFF2-40B4-BE49-F238E27FC236}">
                <a16:creationId xmlns:a16="http://schemas.microsoft.com/office/drawing/2014/main" id="{5F8ABBA7-659B-4496-8EF6-542798BB7AA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2787" y="5198180"/>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A group of people standing in a row, in the middle stands Han Solo pointing his blaster. The background is divided into blocks resembling a cockpit window.">
            <a:extLst>
              <a:ext uri="{FF2B5EF4-FFF2-40B4-BE49-F238E27FC236}">
                <a16:creationId xmlns:a16="http://schemas.microsoft.com/office/drawing/2014/main" id="{8DD951AF-177A-4615-910B-95D5EBD46F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97209" y="1561147"/>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Rogue One, A Star Wars Story poster.png">
            <a:extLst>
              <a:ext uri="{FF2B5EF4-FFF2-40B4-BE49-F238E27FC236}">
                <a16:creationId xmlns:a16="http://schemas.microsoft.com/office/drawing/2014/main" id="{D91BD088-9897-4E94-A054-781E54FE899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0555" y="3356430"/>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The five Guardians, sporting various weapons, arrayed in front of a backdrop of a planet in space with the film's title, credits and slogan.">
            <a:extLst>
              <a:ext uri="{FF2B5EF4-FFF2-40B4-BE49-F238E27FC236}">
                <a16:creationId xmlns:a16="http://schemas.microsoft.com/office/drawing/2014/main" id="{C2A724CB-4C6E-46DD-ADE3-B8D90FBF19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03229" y="5204530"/>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Avengers Age of Ultron poster.jpg">
            <a:extLst>
              <a:ext uri="{FF2B5EF4-FFF2-40B4-BE49-F238E27FC236}">
                <a16:creationId xmlns:a16="http://schemas.microsoft.com/office/drawing/2014/main" id="{77120024-CD3D-4857-9F3C-671587A5479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94847" y="5209947"/>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Official poster shows Ant-Man in his suit, and introduces a montage of him starts to shrink with his size-reduction ability, with a montage of helicopters, a police officer holds his gun, two men in suit and tie and sunglasses and the film's villain Darren Cross is walking with them smiling, Paul Rudd as Scott Lang, Michael Douglas as Hank Pym, and Evengeline Lilly as Hope van Dyne with the film's title, credits, and release date below them, and the cast names above.">
            <a:extLst>
              <a:ext uri="{FF2B5EF4-FFF2-40B4-BE49-F238E27FC236}">
                <a16:creationId xmlns:a16="http://schemas.microsoft.com/office/drawing/2014/main" id="{C53AD073-4129-4DE3-8C45-B4A55FBD509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41299" y="5192202"/>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Official poster shows the Avengers team factions which led by Iron Man and Captain America, confronting each other by looking each other, with the film's slogan above them, and the film's title, credits, and release date below them.">
            <a:extLst>
              <a:ext uri="{FF2B5EF4-FFF2-40B4-BE49-F238E27FC236}">
                <a16:creationId xmlns:a16="http://schemas.microsoft.com/office/drawing/2014/main" id="{4B589C37-9D6D-4C40-B99F-5918FE39C65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52043" y="5198180"/>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Doctor Strange, wearing his traditional costume, including his red cloak coming out from a flowing energetic portal, and around him the world and New York turning around itself with the film's cast names above him and the film's title, credits and billing are underneath.">
            <a:extLst>
              <a:ext uri="{FF2B5EF4-FFF2-40B4-BE49-F238E27FC236}">
                <a16:creationId xmlns:a16="http://schemas.microsoft.com/office/drawing/2014/main" id="{AC52D627-1E30-4C80-8F8D-6AD68FDA9BF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86465" y="1567497"/>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The Guardian members in front of a colorful explosion">
            <a:extLst>
              <a:ext uri="{FF2B5EF4-FFF2-40B4-BE49-F238E27FC236}">
                <a16:creationId xmlns:a16="http://schemas.microsoft.com/office/drawing/2014/main" id="{684C156B-06B3-4B77-AD15-C6618B2582F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17052" y="1567497"/>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Spider-Man Homecoming poster.jpg">
            <a:extLst>
              <a:ext uri="{FF2B5EF4-FFF2-40B4-BE49-F238E27FC236}">
                <a16:creationId xmlns:a16="http://schemas.microsoft.com/office/drawing/2014/main" id="{EF73D17E-B73A-493F-AC8C-384D3EF36CF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32200" y="1561147"/>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Thor Ragnarok poster.jpg">
            <a:extLst>
              <a:ext uri="{FF2B5EF4-FFF2-40B4-BE49-F238E27FC236}">
                <a16:creationId xmlns:a16="http://schemas.microsoft.com/office/drawing/2014/main" id="{235ED3A8-6CC1-4D41-A4FA-C0A3728691A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489065" y="5214272"/>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Black Panther film poster.jpg">
            <a:extLst>
              <a:ext uri="{FF2B5EF4-FFF2-40B4-BE49-F238E27FC236}">
                <a16:creationId xmlns:a16="http://schemas.microsoft.com/office/drawing/2014/main" id="{74EAC3A2-A151-46F0-B296-E9B1402806C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9444" y="1575319"/>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onder Woman (2017 film).jpg">
            <a:extLst>
              <a:ext uri="{FF2B5EF4-FFF2-40B4-BE49-F238E27FC236}">
                <a16:creationId xmlns:a16="http://schemas.microsoft.com/office/drawing/2014/main" id="{51E60807-EEB2-4975-9BB6-70DA0AB9361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522014" y="1561147"/>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Avengers Infinity War poster.jpg">
            <a:extLst>
              <a:ext uri="{FF2B5EF4-FFF2-40B4-BE49-F238E27FC236}">
                <a16:creationId xmlns:a16="http://schemas.microsoft.com/office/drawing/2014/main" id="{98DFC29D-EF74-48DC-AD65-384CAD6F6E5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30555" y="5197566"/>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Ant-Man and the Wasp poster.jpg">
            <a:extLst>
              <a:ext uri="{FF2B5EF4-FFF2-40B4-BE49-F238E27FC236}">
                <a16:creationId xmlns:a16="http://schemas.microsoft.com/office/drawing/2014/main" id="{B13719F2-4961-41C3-8C02-0E8CA591B12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522014" y="3356430"/>
            <a:ext cx="1110744" cy="1645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EE28FD-E821-4239-9E2D-4A3B02A525FA}"/>
              </a:ext>
            </a:extLst>
          </p:cNvPr>
          <p:cNvPicPr>
            <a:picLocks noChangeAspect="1"/>
          </p:cNvPicPr>
          <p:nvPr/>
        </p:nvPicPr>
        <p:blipFill>
          <a:blip r:embed="rId27"/>
          <a:stretch>
            <a:fillRect/>
          </a:stretch>
        </p:blipFill>
        <p:spPr>
          <a:xfrm>
            <a:off x="9396583" y="5206716"/>
            <a:ext cx="1110744" cy="1645920"/>
          </a:xfrm>
          <a:prstGeom prst="rect">
            <a:avLst/>
          </a:prstGeom>
        </p:spPr>
      </p:pic>
      <p:sp>
        <p:nvSpPr>
          <p:cNvPr id="2" name="Title 1">
            <a:extLst>
              <a:ext uri="{FF2B5EF4-FFF2-40B4-BE49-F238E27FC236}">
                <a16:creationId xmlns:a16="http://schemas.microsoft.com/office/drawing/2014/main" id="{DC2F1C8A-39FD-4554-BA58-FFFDC5B187F6}"/>
              </a:ext>
            </a:extLst>
          </p:cNvPr>
          <p:cNvSpPr>
            <a:spLocks noGrp="1"/>
          </p:cNvSpPr>
          <p:nvPr>
            <p:ph type="ctrTitle"/>
          </p:nvPr>
        </p:nvSpPr>
        <p:spPr>
          <a:xfrm>
            <a:off x="2094365" y="1885010"/>
            <a:ext cx="8002108" cy="3329581"/>
          </a:xfrm>
          <a:solidFill>
            <a:schemeClr val="tx1">
              <a:alpha val="71000"/>
            </a:schemeClr>
          </a:solidFill>
        </p:spPr>
        <p:txBody>
          <a:bodyPr/>
          <a:lstStyle/>
          <a:p>
            <a:r>
              <a:rPr lang="en-US" dirty="0">
                <a:solidFill>
                  <a:schemeClr val="bg2"/>
                </a:solidFill>
              </a:rPr>
              <a:t>Can Pre-Movie Hype Predict Box Office Results?</a:t>
            </a:r>
          </a:p>
        </p:txBody>
      </p:sp>
      <p:sp>
        <p:nvSpPr>
          <p:cNvPr id="3" name="Subtitle 2">
            <a:extLst>
              <a:ext uri="{FF2B5EF4-FFF2-40B4-BE49-F238E27FC236}">
                <a16:creationId xmlns:a16="http://schemas.microsoft.com/office/drawing/2014/main" id="{48549D26-9EC4-4EDE-8E66-CC7A046243EC}"/>
              </a:ext>
            </a:extLst>
          </p:cNvPr>
          <p:cNvSpPr>
            <a:spLocks noGrp="1"/>
          </p:cNvSpPr>
          <p:nvPr>
            <p:ph type="subTitle" idx="1"/>
          </p:nvPr>
        </p:nvSpPr>
        <p:spPr>
          <a:xfrm>
            <a:off x="1606868" y="5462597"/>
            <a:ext cx="8977102" cy="429149"/>
          </a:xfrm>
          <a:solidFill>
            <a:schemeClr val="tx1">
              <a:alpha val="71000"/>
            </a:schemeClr>
          </a:solidFill>
        </p:spPr>
        <p:txBody>
          <a:bodyPr/>
          <a:lstStyle/>
          <a:p>
            <a:r>
              <a:rPr lang="en-US" b="1" dirty="0">
                <a:solidFill>
                  <a:schemeClr val="bg2"/>
                </a:solidFill>
              </a:rPr>
              <a:t>Baskar </a:t>
            </a:r>
            <a:r>
              <a:rPr lang="en-US" b="1" dirty="0" err="1">
                <a:solidFill>
                  <a:schemeClr val="bg2"/>
                </a:solidFill>
              </a:rPr>
              <a:t>Dakshinamoorthy</a:t>
            </a:r>
            <a:r>
              <a:rPr lang="en-US" b="1" dirty="0">
                <a:solidFill>
                  <a:schemeClr val="bg2"/>
                </a:solidFill>
              </a:rPr>
              <a:t>, Randy </a:t>
            </a:r>
            <a:r>
              <a:rPr lang="en-US" b="1" dirty="0" err="1">
                <a:solidFill>
                  <a:schemeClr val="bg2"/>
                </a:solidFill>
              </a:rPr>
              <a:t>Geszvain</a:t>
            </a:r>
            <a:r>
              <a:rPr lang="en-US" b="1" dirty="0">
                <a:solidFill>
                  <a:schemeClr val="bg2"/>
                </a:solidFill>
              </a:rPr>
              <a:t>, and Reed McElfresh</a:t>
            </a:r>
          </a:p>
        </p:txBody>
      </p:sp>
    </p:spTree>
    <p:extLst>
      <p:ext uri="{BB962C8B-B14F-4D97-AF65-F5344CB8AC3E}">
        <p14:creationId xmlns:p14="http://schemas.microsoft.com/office/powerpoint/2010/main" val="832092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8507-1506-4C93-BA7C-A604B45431CF}"/>
              </a:ext>
            </a:extLst>
          </p:cNvPr>
          <p:cNvSpPr>
            <a:spLocks noGrp="1"/>
          </p:cNvSpPr>
          <p:nvPr>
            <p:ph type="title"/>
          </p:nvPr>
        </p:nvSpPr>
        <p:spPr/>
        <p:txBody>
          <a:bodyPr/>
          <a:lstStyle/>
          <a:p>
            <a:r>
              <a:rPr lang="en-US" dirty="0"/>
              <a:t>VADER Rotten Tomato Results</a:t>
            </a:r>
          </a:p>
        </p:txBody>
      </p:sp>
      <p:sp>
        <p:nvSpPr>
          <p:cNvPr id="3" name="Text Placeholder 2">
            <a:extLst>
              <a:ext uri="{FF2B5EF4-FFF2-40B4-BE49-F238E27FC236}">
                <a16:creationId xmlns:a16="http://schemas.microsoft.com/office/drawing/2014/main" id="{8D2A0127-C32F-4604-B82B-C16348690BF9}"/>
              </a:ext>
            </a:extLst>
          </p:cNvPr>
          <p:cNvSpPr>
            <a:spLocks noGrp="1"/>
          </p:cNvSpPr>
          <p:nvPr>
            <p:ph type="body" idx="1"/>
          </p:nvPr>
        </p:nvSpPr>
        <p:spPr>
          <a:xfrm>
            <a:off x="1102762" y="2068887"/>
            <a:ext cx="4396338" cy="576262"/>
          </a:xfrm>
        </p:spPr>
        <p:txBody>
          <a:bodyPr/>
          <a:lstStyle/>
          <a:p>
            <a:r>
              <a:rPr lang="en-US" dirty="0"/>
              <a:t>Count of Negative Reviews</a:t>
            </a:r>
          </a:p>
        </p:txBody>
      </p:sp>
      <p:pic>
        <p:nvPicPr>
          <p:cNvPr id="8" name="Content Placeholder 7">
            <a:extLst>
              <a:ext uri="{FF2B5EF4-FFF2-40B4-BE49-F238E27FC236}">
                <a16:creationId xmlns:a16="http://schemas.microsoft.com/office/drawing/2014/main" id="{335349AA-102D-4959-88CE-202B062A0B4C}"/>
              </a:ext>
            </a:extLst>
          </p:cNvPr>
          <p:cNvPicPr>
            <a:picLocks noGrp="1" noChangeAspect="1"/>
          </p:cNvPicPr>
          <p:nvPr>
            <p:ph sz="half" idx="2"/>
          </p:nvPr>
        </p:nvPicPr>
        <p:blipFill>
          <a:blip r:embed="rId2"/>
          <a:stretch>
            <a:fillRect/>
          </a:stretch>
        </p:blipFill>
        <p:spPr>
          <a:xfrm>
            <a:off x="1103313" y="2920207"/>
            <a:ext cx="4395787" cy="2930524"/>
          </a:xfrm>
        </p:spPr>
      </p:pic>
      <p:sp>
        <p:nvSpPr>
          <p:cNvPr id="5" name="Text Placeholder 4">
            <a:extLst>
              <a:ext uri="{FF2B5EF4-FFF2-40B4-BE49-F238E27FC236}">
                <a16:creationId xmlns:a16="http://schemas.microsoft.com/office/drawing/2014/main" id="{5D648B9A-52ED-4629-AC56-68B8E85DEEA0}"/>
              </a:ext>
            </a:extLst>
          </p:cNvPr>
          <p:cNvSpPr>
            <a:spLocks noGrp="1"/>
          </p:cNvSpPr>
          <p:nvPr>
            <p:ph type="body" sz="quarter" idx="3"/>
          </p:nvPr>
        </p:nvSpPr>
        <p:spPr>
          <a:xfrm>
            <a:off x="5598434" y="2068887"/>
            <a:ext cx="4396339" cy="576262"/>
          </a:xfrm>
        </p:spPr>
        <p:txBody>
          <a:bodyPr/>
          <a:lstStyle/>
          <a:p>
            <a:r>
              <a:rPr lang="en-US" dirty="0"/>
              <a:t>Count of Reviews</a:t>
            </a:r>
          </a:p>
        </p:txBody>
      </p:sp>
      <p:pic>
        <p:nvPicPr>
          <p:cNvPr id="10" name="Content Placeholder 9">
            <a:extLst>
              <a:ext uri="{FF2B5EF4-FFF2-40B4-BE49-F238E27FC236}">
                <a16:creationId xmlns:a16="http://schemas.microsoft.com/office/drawing/2014/main" id="{3D52F3B4-4C00-44A2-81F0-E47818AD0CFA}"/>
              </a:ext>
            </a:extLst>
          </p:cNvPr>
          <p:cNvPicPr>
            <a:picLocks noGrp="1" noChangeAspect="1"/>
          </p:cNvPicPr>
          <p:nvPr>
            <p:ph sz="quarter" idx="4"/>
          </p:nvPr>
        </p:nvPicPr>
        <p:blipFill>
          <a:blip r:embed="rId3"/>
          <a:stretch>
            <a:fillRect/>
          </a:stretch>
        </p:blipFill>
        <p:spPr>
          <a:xfrm>
            <a:off x="5654675" y="2920206"/>
            <a:ext cx="4395788" cy="2930525"/>
          </a:xfrm>
        </p:spPr>
      </p:pic>
    </p:spTree>
    <p:extLst>
      <p:ext uri="{BB962C8B-B14F-4D97-AF65-F5344CB8AC3E}">
        <p14:creationId xmlns:p14="http://schemas.microsoft.com/office/powerpoint/2010/main" val="2306571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E887-4384-4FB9-963A-DF94AEF5BA5C}"/>
              </a:ext>
            </a:extLst>
          </p:cNvPr>
          <p:cNvSpPr>
            <a:spLocks noGrp="1"/>
          </p:cNvSpPr>
          <p:nvPr>
            <p:ph type="title"/>
          </p:nvPr>
        </p:nvSpPr>
        <p:spPr/>
        <p:txBody>
          <a:bodyPr/>
          <a:lstStyle/>
          <a:p>
            <a:r>
              <a:rPr lang="en-US" dirty="0"/>
              <a:t>VADER Rotten Tomato Results</a:t>
            </a:r>
          </a:p>
        </p:txBody>
      </p:sp>
      <p:sp>
        <p:nvSpPr>
          <p:cNvPr id="3" name="Text Placeholder 2">
            <a:extLst>
              <a:ext uri="{FF2B5EF4-FFF2-40B4-BE49-F238E27FC236}">
                <a16:creationId xmlns:a16="http://schemas.microsoft.com/office/drawing/2014/main" id="{8B5538A2-2A21-4CCA-852F-0BE802A390F2}"/>
              </a:ext>
            </a:extLst>
          </p:cNvPr>
          <p:cNvSpPr>
            <a:spLocks noGrp="1"/>
          </p:cNvSpPr>
          <p:nvPr>
            <p:ph type="body" idx="1"/>
          </p:nvPr>
        </p:nvSpPr>
        <p:spPr>
          <a:xfrm>
            <a:off x="6154285" y="1905000"/>
            <a:ext cx="4396338" cy="576262"/>
          </a:xfrm>
        </p:spPr>
        <p:txBody>
          <a:bodyPr/>
          <a:lstStyle/>
          <a:p>
            <a:r>
              <a:rPr lang="en-US" dirty="0"/>
              <a:t>Count of Reviews</a:t>
            </a:r>
          </a:p>
        </p:txBody>
      </p:sp>
      <p:pic>
        <p:nvPicPr>
          <p:cNvPr id="8" name="Content Placeholder 7">
            <a:extLst>
              <a:ext uri="{FF2B5EF4-FFF2-40B4-BE49-F238E27FC236}">
                <a16:creationId xmlns:a16="http://schemas.microsoft.com/office/drawing/2014/main" id="{38C2F744-CF1A-45BC-90FF-333003C12D83}"/>
              </a:ext>
            </a:extLst>
          </p:cNvPr>
          <p:cNvPicPr>
            <a:picLocks noGrp="1" noChangeAspect="1"/>
          </p:cNvPicPr>
          <p:nvPr>
            <p:ph sz="half" idx="2"/>
          </p:nvPr>
        </p:nvPicPr>
        <p:blipFill>
          <a:blip r:embed="rId2"/>
          <a:stretch>
            <a:fillRect/>
          </a:stretch>
        </p:blipFill>
        <p:spPr>
          <a:xfrm>
            <a:off x="6154285" y="2920207"/>
            <a:ext cx="4395787" cy="2930524"/>
          </a:xfrm>
        </p:spPr>
      </p:pic>
      <p:sp>
        <p:nvSpPr>
          <p:cNvPr id="5" name="Text Placeholder 4">
            <a:extLst>
              <a:ext uri="{FF2B5EF4-FFF2-40B4-BE49-F238E27FC236}">
                <a16:creationId xmlns:a16="http://schemas.microsoft.com/office/drawing/2014/main" id="{3B6EA014-3A60-4FE4-9B2A-402CA4A9BF8C}"/>
              </a:ext>
            </a:extLst>
          </p:cNvPr>
          <p:cNvSpPr>
            <a:spLocks noGrp="1"/>
          </p:cNvSpPr>
          <p:nvPr>
            <p:ph type="body" sz="quarter" idx="3"/>
          </p:nvPr>
        </p:nvSpPr>
        <p:spPr>
          <a:xfrm>
            <a:off x="994454" y="1905001"/>
            <a:ext cx="4396339" cy="576262"/>
          </a:xfrm>
        </p:spPr>
        <p:txBody>
          <a:bodyPr/>
          <a:lstStyle/>
          <a:p>
            <a:r>
              <a:rPr lang="en-US" dirty="0"/>
              <a:t>Count of Negative Reviews</a:t>
            </a:r>
          </a:p>
        </p:txBody>
      </p:sp>
      <p:pic>
        <p:nvPicPr>
          <p:cNvPr id="10" name="Content Placeholder 9">
            <a:extLst>
              <a:ext uri="{FF2B5EF4-FFF2-40B4-BE49-F238E27FC236}">
                <a16:creationId xmlns:a16="http://schemas.microsoft.com/office/drawing/2014/main" id="{FED524A9-A689-4898-9D42-99926D595447}"/>
              </a:ext>
            </a:extLst>
          </p:cNvPr>
          <p:cNvPicPr>
            <a:picLocks noGrp="1" noChangeAspect="1"/>
          </p:cNvPicPr>
          <p:nvPr>
            <p:ph sz="quarter" idx="4"/>
          </p:nvPr>
        </p:nvPicPr>
        <p:blipFill>
          <a:blip r:embed="rId3"/>
          <a:stretch>
            <a:fillRect/>
          </a:stretch>
        </p:blipFill>
        <p:spPr>
          <a:xfrm>
            <a:off x="994634" y="2920207"/>
            <a:ext cx="4395788" cy="2930525"/>
          </a:xfrm>
        </p:spPr>
      </p:pic>
    </p:spTree>
    <p:extLst>
      <p:ext uri="{BB962C8B-B14F-4D97-AF65-F5344CB8AC3E}">
        <p14:creationId xmlns:p14="http://schemas.microsoft.com/office/powerpoint/2010/main" val="4087578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F5C049-6511-4929-B4E3-67946A984AAA}"/>
              </a:ext>
            </a:extLst>
          </p:cNvPr>
          <p:cNvSpPr>
            <a:spLocks noGrp="1"/>
          </p:cNvSpPr>
          <p:nvPr>
            <p:ph type="title"/>
          </p:nvPr>
        </p:nvSpPr>
        <p:spPr/>
        <p:txBody>
          <a:bodyPr/>
          <a:lstStyle/>
          <a:p>
            <a:r>
              <a:rPr lang="en-US" dirty="0"/>
              <a:t>Building the Model</a:t>
            </a:r>
          </a:p>
        </p:txBody>
      </p:sp>
      <p:sp>
        <p:nvSpPr>
          <p:cNvPr id="8" name="Content Placeholder 7">
            <a:extLst>
              <a:ext uri="{FF2B5EF4-FFF2-40B4-BE49-F238E27FC236}">
                <a16:creationId xmlns:a16="http://schemas.microsoft.com/office/drawing/2014/main" id="{108B6B93-20F6-4112-BF3A-4B1A95342C8C}"/>
              </a:ext>
            </a:extLst>
          </p:cNvPr>
          <p:cNvSpPr>
            <a:spLocks noGrp="1"/>
          </p:cNvSpPr>
          <p:nvPr>
            <p:ph idx="1"/>
          </p:nvPr>
        </p:nvSpPr>
        <p:spPr/>
        <p:txBody>
          <a:bodyPr/>
          <a:lstStyle/>
          <a:p>
            <a:r>
              <a:rPr lang="en-US" dirty="0"/>
              <a:t>Average sentiment of all tweets for each movie were averaged</a:t>
            </a:r>
          </a:p>
          <a:p>
            <a:r>
              <a:rPr lang="en-US" dirty="0"/>
              <a:t>Average sentiment of all critic reviews for each movie were averaged</a:t>
            </a:r>
          </a:p>
          <a:p>
            <a:r>
              <a:rPr lang="en-US" dirty="0"/>
              <a:t>A data frame was created including these averages, the box office results, budget, and month of release was created</a:t>
            </a:r>
          </a:p>
          <a:p>
            <a:r>
              <a:rPr lang="en-US" dirty="0"/>
              <a:t>A linear regression model was created to predict how the next movie would perform</a:t>
            </a:r>
          </a:p>
        </p:txBody>
      </p:sp>
    </p:spTree>
    <p:extLst>
      <p:ext uri="{BB962C8B-B14F-4D97-AF65-F5344CB8AC3E}">
        <p14:creationId xmlns:p14="http://schemas.microsoft.com/office/powerpoint/2010/main" val="2233618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2D81-82F2-472A-9E97-C907BDE8EF66}"/>
              </a:ext>
            </a:extLst>
          </p:cNvPr>
          <p:cNvSpPr>
            <a:spLocks noGrp="1"/>
          </p:cNvSpPr>
          <p:nvPr>
            <p:ph type="title"/>
          </p:nvPr>
        </p:nvSpPr>
        <p:spPr/>
        <p:txBody>
          <a:bodyPr/>
          <a:lstStyle/>
          <a:p>
            <a:r>
              <a:rPr lang="en-US" dirty="0"/>
              <a:t>Correlation Matrix</a:t>
            </a:r>
          </a:p>
        </p:txBody>
      </p:sp>
      <p:pic>
        <p:nvPicPr>
          <p:cNvPr id="5" name="Content Placeholder 4">
            <a:extLst>
              <a:ext uri="{FF2B5EF4-FFF2-40B4-BE49-F238E27FC236}">
                <a16:creationId xmlns:a16="http://schemas.microsoft.com/office/drawing/2014/main" id="{9651B76A-0387-45DE-B87E-67F6AE31E126}"/>
              </a:ext>
            </a:extLst>
          </p:cNvPr>
          <p:cNvPicPr>
            <a:picLocks noGrp="1" noChangeAspect="1"/>
          </p:cNvPicPr>
          <p:nvPr>
            <p:ph idx="1"/>
          </p:nvPr>
        </p:nvPicPr>
        <p:blipFill>
          <a:blip r:embed="rId2"/>
          <a:stretch>
            <a:fillRect/>
          </a:stretch>
        </p:blipFill>
        <p:spPr>
          <a:xfrm>
            <a:off x="756176" y="1433590"/>
            <a:ext cx="10127663" cy="5184924"/>
          </a:xfrm>
          <a:solidFill>
            <a:schemeClr val="accent4"/>
          </a:solidFill>
        </p:spPr>
      </p:pic>
    </p:spTree>
    <p:extLst>
      <p:ext uri="{BB962C8B-B14F-4D97-AF65-F5344CB8AC3E}">
        <p14:creationId xmlns:p14="http://schemas.microsoft.com/office/powerpoint/2010/main" val="465006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28EC9-7132-428F-B406-BE1C3BF5C20B}"/>
              </a:ext>
            </a:extLst>
          </p:cNvPr>
          <p:cNvSpPr>
            <a:spLocks noGrp="1"/>
          </p:cNvSpPr>
          <p:nvPr>
            <p:ph type="title"/>
          </p:nvPr>
        </p:nvSpPr>
        <p:spPr/>
        <p:txBody>
          <a:bodyPr/>
          <a:lstStyle/>
          <a:p>
            <a:r>
              <a:rPr lang="en-US" dirty="0"/>
              <a:t>The Model</a:t>
            </a:r>
          </a:p>
        </p:txBody>
      </p:sp>
      <p:pic>
        <p:nvPicPr>
          <p:cNvPr id="4" name="Content Placeholder 3">
            <a:extLst>
              <a:ext uri="{FF2B5EF4-FFF2-40B4-BE49-F238E27FC236}">
                <a16:creationId xmlns:a16="http://schemas.microsoft.com/office/drawing/2014/main" id="{0919F3A9-066B-44BB-8C39-2249CF85B597}"/>
              </a:ext>
            </a:extLst>
          </p:cNvPr>
          <p:cNvPicPr>
            <a:picLocks noGrp="1" noChangeAspect="1"/>
          </p:cNvPicPr>
          <p:nvPr>
            <p:ph idx="1"/>
          </p:nvPr>
        </p:nvPicPr>
        <p:blipFill>
          <a:blip r:embed="rId2"/>
          <a:stretch>
            <a:fillRect/>
          </a:stretch>
        </p:blipFill>
        <p:spPr>
          <a:xfrm>
            <a:off x="2830286" y="1259981"/>
            <a:ext cx="5892800" cy="5413949"/>
          </a:xfrm>
          <a:prstGeom prst="rect">
            <a:avLst/>
          </a:prstGeom>
        </p:spPr>
      </p:pic>
      <p:sp>
        <p:nvSpPr>
          <p:cNvPr id="5" name="Callout: Line 4">
            <a:extLst>
              <a:ext uri="{FF2B5EF4-FFF2-40B4-BE49-F238E27FC236}">
                <a16:creationId xmlns:a16="http://schemas.microsoft.com/office/drawing/2014/main" id="{9B5E6D35-C5A3-47E0-8755-69A48841B8F3}"/>
              </a:ext>
            </a:extLst>
          </p:cNvPr>
          <p:cNvSpPr/>
          <p:nvPr/>
        </p:nvSpPr>
        <p:spPr>
          <a:xfrm>
            <a:off x="8998548" y="823171"/>
            <a:ext cx="2104571" cy="873619"/>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Predicts 56% of the variance in box office results</a:t>
            </a:r>
          </a:p>
        </p:txBody>
      </p:sp>
      <p:sp>
        <p:nvSpPr>
          <p:cNvPr id="6" name="Callout: Bent Line 5">
            <a:extLst>
              <a:ext uri="{FF2B5EF4-FFF2-40B4-BE49-F238E27FC236}">
                <a16:creationId xmlns:a16="http://schemas.microsoft.com/office/drawing/2014/main" id="{A832E3DE-381A-4B45-818D-5F4B7E56D829}"/>
              </a:ext>
            </a:extLst>
          </p:cNvPr>
          <p:cNvSpPr/>
          <p:nvPr/>
        </p:nvSpPr>
        <p:spPr>
          <a:xfrm flipV="1">
            <a:off x="9173029" y="2300498"/>
            <a:ext cx="2104571" cy="1477326"/>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8D82501-F4AD-4F87-B1FD-CCA070F2271D}"/>
              </a:ext>
            </a:extLst>
          </p:cNvPr>
          <p:cNvSpPr txBox="1"/>
          <p:nvPr/>
        </p:nvSpPr>
        <p:spPr>
          <a:xfrm>
            <a:off x="9245600" y="2300499"/>
            <a:ext cx="1973943" cy="1477328"/>
          </a:xfrm>
          <a:prstGeom prst="rect">
            <a:avLst/>
          </a:prstGeom>
          <a:noFill/>
        </p:spPr>
        <p:txBody>
          <a:bodyPr wrap="square" rtlCol="0">
            <a:spAutoFit/>
          </a:bodyPr>
          <a:lstStyle/>
          <a:p>
            <a:r>
              <a:rPr lang="en-US" dirty="0">
                <a:solidFill>
                  <a:schemeClr val="bg1"/>
                </a:solidFill>
              </a:rPr>
              <a:t>Not okay if you’re testing a drug, good enough for our purposes</a:t>
            </a:r>
          </a:p>
        </p:txBody>
      </p:sp>
      <p:sp>
        <p:nvSpPr>
          <p:cNvPr id="8" name="Callout: Line 7">
            <a:extLst>
              <a:ext uri="{FF2B5EF4-FFF2-40B4-BE49-F238E27FC236}">
                <a16:creationId xmlns:a16="http://schemas.microsoft.com/office/drawing/2014/main" id="{E2D72A65-BD84-4E7D-919B-CDFA7162A30E}"/>
              </a:ext>
            </a:extLst>
          </p:cNvPr>
          <p:cNvSpPr/>
          <p:nvPr/>
        </p:nvSpPr>
        <p:spPr>
          <a:xfrm flipH="1">
            <a:off x="943120" y="3429000"/>
            <a:ext cx="1350138" cy="1041399"/>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Releasing in March is worth $443 M</a:t>
            </a:r>
          </a:p>
        </p:txBody>
      </p:sp>
      <p:sp>
        <p:nvSpPr>
          <p:cNvPr id="9" name="Callout: Line 8">
            <a:extLst>
              <a:ext uri="{FF2B5EF4-FFF2-40B4-BE49-F238E27FC236}">
                <a16:creationId xmlns:a16="http://schemas.microsoft.com/office/drawing/2014/main" id="{EDED752F-DC6F-4F1E-9168-D2C4A0E5984E}"/>
              </a:ext>
            </a:extLst>
          </p:cNvPr>
          <p:cNvSpPr/>
          <p:nvPr/>
        </p:nvSpPr>
        <p:spPr>
          <a:xfrm flipH="1" flipV="1">
            <a:off x="579952" y="4844141"/>
            <a:ext cx="1727820" cy="1829788"/>
          </a:xfrm>
          <a:prstGeom prst="borderCallout1">
            <a:avLst>
              <a:gd name="adj1" fmla="val 95405"/>
              <a:gd name="adj2" fmla="val -2958"/>
              <a:gd name="adj3" fmla="val 84625"/>
              <a:gd name="adj4" fmla="val -286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TextBox 9">
            <a:extLst>
              <a:ext uri="{FF2B5EF4-FFF2-40B4-BE49-F238E27FC236}">
                <a16:creationId xmlns:a16="http://schemas.microsoft.com/office/drawing/2014/main" id="{06805A3F-6B70-49A3-9368-931B53D27E99}"/>
              </a:ext>
            </a:extLst>
          </p:cNvPr>
          <p:cNvSpPr txBox="1"/>
          <p:nvPr/>
        </p:nvSpPr>
        <p:spPr>
          <a:xfrm>
            <a:off x="668108" y="4919603"/>
            <a:ext cx="1792205" cy="1754326"/>
          </a:xfrm>
          <a:prstGeom prst="rect">
            <a:avLst/>
          </a:prstGeom>
          <a:noFill/>
        </p:spPr>
        <p:txBody>
          <a:bodyPr wrap="square" rtlCol="0">
            <a:spAutoFit/>
          </a:bodyPr>
          <a:lstStyle/>
          <a:p>
            <a:r>
              <a:rPr lang="en-US" dirty="0">
                <a:solidFill>
                  <a:schemeClr val="bg1"/>
                </a:solidFill>
              </a:rPr>
              <a:t>Star Wars movies generate an extra $780 M compared to Marvel</a:t>
            </a:r>
          </a:p>
        </p:txBody>
      </p:sp>
      <p:sp>
        <p:nvSpPr>
          <p:cNvPr id="11" name="Callout: Bent Line 10">
            <a:extLst>
              <a:ext uri="{FF2B5EF4-FFF2-40B4-BE49-F238E27FC236}">
                <a16:creationId xmlns:a16="http://schemas.microsoft.com/office/drawing/2014/main" id="{57D70774-7B5A-4A48-B2BC-3FB21AA0C972}"/>
              </a:ext>
            </a:extLst>
          </p:cNvPr>
          <p:cNvSpPr/>
          <p:nvPr/>
        </p:nvSpPr>
        <p:spPr>
          <a:xfrm>
            <a:off x="5486400" y="5759035"/>
            <a:ext cx="4383314" cy="1045028"/>
          </a:xfrm>
          <a:prstGeom prst="borderCallout2">
            <a:avLst>
              <a:gd name="adj1" fmla="val 18750"/>
              <a:gd name="adj2" fmla="val -5348"/>
              <a:gd name="adj3" fmla="val 18750"/>
              <a:gd name="adj4" fmla="val -29354"/>
              <a:gd name="adj5" fmla="val -20833"/>
              <a:gd name="adj6" fmla="val -377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Positive Tweets are correlated with a decreased box office outcome. Positive Critic reviews generate additional income</a:t>
            </a:r>
          </a:p>
        </p:txBody>
      </p:sp>
    </p:spTree>
    <p:extLst>
      <p:ext uri="{BB962C8B-B14F-4D97-AF65-F5344CB8AC3E}">
        <p14:creationId xmlns:p14="http://schemas.microsoft.com/office/powerpoint/2010/main" val="121564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FF78-5589-42D6-9A07-21E384F3C9B3}"/>
              </a:ext>
            </a:extLst>
          </p:cNvPr>
          <p:cNvSpPr>
            <a:spLocks noGrp="1"/>
          </p:cNvSpPr>
          <p:nvPr>
            <p:ph type="title"/>
          </p:nvPr>
        </p:nvSpPr>
        <p:spPr/>
        <p:txBody>
          <a:bodyPr/>
          <a:lstStyle/>
          <a:p>
            <a:r>
              <a:rPr lang="en-US" dirty="0"/>
              <a:t>Can we predict how the next release will do?</a:t>
            </a:r>
          </a:p>
        </p:txBody>
      </p:sp>
      <p:sp>
        <p:nvSpPr>
          <p:cNvPr id="4" name="Text Placeholder 3">
            <a:extLst>
              <a:ext uri="{FF2B5EF4-FFF2-40B4-BE49-F238E27FC236}">
                <a16:creationId xmlns:a16="http://schemas.microsoft.com/office/drawing/2014/main" id="{20FE7292-F495-4EB5-8289-620D7D9D3B9C}"/>
              </a:ext>
            </a:extLst>
          </p:cNvPr>
          <p:cNvSpPr>
            <a:spLocks noGrp="1"/>
          </p:cNvSpPr>
          <p:nvPr>
            <p:ph type="body" idx="1"/>
          </p:nvPr>
        </p:nvSpPr>
        <p:spPr>
          <a:xfrm>
            <a:off x="232230" y="1905000"/>
            <a:ext cx="5267422" cy="576262"/>
          </a:xfrm>
        </p:spPr>
        <p:txBody>
          <a:bodyPr/>
          <a:lstStyle/>
          <a:p>
            <a:r>
              <a:rPr lang="en-US" dirty="0"/>
              <a:t>Going to be released July 2, 2019</a:t>
            </a:r>
          </a:p>
        </p:txBody>
      </p:sp>
      <p:sp>
        <p:nvSpPr>
          <p:cNvPr id="6" name="Text Placeholder 5">
            <a:extLst>
              <a:ext uri="{FF2B5EF4-FFF2-40B4-BE49-F238E27FC236}">
                <a16:creationId xmlns:a16="http://schemas.microsoft.com/office/drawing/2014/main" id="{3EB22C6F-A0DD-4E95-A8A5-D2BA9830A36A}"/>
              </a:ext>
            </a:extLst>
          </p:cNvPr>
          <p:cNvSpPr>
            <a:spLocks noGrp="1"/>
          </p:cNvSpPr>
          <p:nvPr>
            <p:ph type="body" sz="quarter" idx="3"/>
          </p:nvPr>
        </p:nvSpPr>
        <p:spPr/>
        <p:txBody>
          <a:bodyPr/>
          <a:lstStyle/>
          <a:p>
            <a:r>
              <a:rPr lang="en-US" dirty="0"/>
              <a:t>What do we know?</a:t>
            </a:r>
          </a:p>
        </p:txBody>
      </p:sp>
      <p:sp>
        <p:nvSpPr>
          <p:cNvPr id="7" name="Content Placeholder 6">
            <a:extLst>
              <a:ext uri="{FF2B5EF4-FFF2-40B4-BE49-F238E27FC236}">
                <a16:creationId xmlns:a16="http://schemas.microsoft.com/office/drawing/2014/main" id="{E74E9993-0482-4CCA-88A6-2E7E562FDDCD}"/>
              </a:ext>
            </a:extLst>
          </p:cNvPr>
          <p:cNvSpPr>
            <a:spLocks noGrp="1"/>
          </p:cNvSpPr>
          <p:nvPr>
            <p:ph sz="quarter" idx="4"/>
          </p:nvPr>
        </p:nvSpPr>
        <p:spPr>
          <a:xfrm>
            <a:off x="5654495" y="2514600"/>
            <a:ext cx="4396339" cy="1578429"/>
          </a:xfrm>
        </p:spPr>
        <p:txBody>
          <a:bodyPr/>
          <a:lstStyle/>
          <a:p>
            <a:r>
              <a:rPr lang="en-US" dirty="0"/>
              <a:t>Budget: 160 Million</a:t>
            </a:r>
          </a:p>
          <a:p>
            <a:r>
              <a:rPr lang="en-US" dirty="0"/>
              <a:t>Current Twitter Polarity: 0.159506</a:t>
            </a:r>
          </a:p>
          <a:p>
            <a:r>
              <a:rPr lang="en-US" dirty="0"/>
              <a:t>Release Date: July</a:t>
            </a:r>
          </a:p>
          <a:p>
            <a:r>
              <a:rPr lang="en-US" dirty="0"/>
              <a:t>Universe: MCU</a:t>
            </a:r>
          </a:p>
        </p:txBody>
      </p:sp>
      <p:pic>
        <p:nvPicPr>
          <p:cNvPr id="5122" name="Picture 2" descr="Image result for spider man far from home">
            <a:extLst>
              <a:ext uri="{FF2B5EF4-FFF2-40B4-BE49-F238E27FC236}">
                <a16:creationId xmlns:a16="http://schemas.microsoft.com/office/drawing/2014/main" id="{8D8CE385-0418-4721-A654-180F4443A8A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053960" y="2514600"/>
            <a:ext cx="2494492" cy="37417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CC4C2D7-A536-4AC0-9096-DF5C1B248E74}"/>
              </a:ext>
            </a:extLst>
          </p:cNvPr>
          <p:cNvSpPr/>
          <p:nvPr/>
        </p:nvSpPr>
        <p:spPr>
          <a:xfrm>
            <a:off x="1753346" y="6256338"/>
            <a:ext cx="3095719" cy="276999"/>
          </a:xfrm>
          <a:prstGeom prst="rect">
            <a:avLst/>
          </a:prstGeom>
        </p:spPr>
        <p:txBody>
          <a:bodyPr wrap="none">
            <a:spAutoFit/>
          </a:bodyPr>
          <a:lstStyle/>
          <a:p>
            <a:r>
              <a:rPr lang="en-US" sz="1200" dirty="0">
                <a:hlinkClick r:id="rId4"/>
              </a:rPr>
              <a:t>https://www.imdb.com/title/tt6320628/</a:t>
            </a:r>
            <a:endParaRPr lang="en-US" sz="1200" dirty="0"/>
          </a:p>
        </p:txBody>
      </p:sp>
      <p:sp>
        <p:nvSpPr>
          <p:cNvPr id="10" name="Text Placeholder 5">
            <a:extLst>
              <a:ext uri="{FF2B5EF4-FFF2-40B4-BE49-F238E27FC236}">
                <a16:creationId xmlns:a16="http://schemas.microsoft.com/office/drawing/2014/main" id="{6202E55E-B825-41A5-8893-42520718505B}"/>
              </a:ext>
            </a:extLst>
          </p:cNvPr>
          <p:cNvSpPr txBox="1">
            <a:spLocks/>
          </p:cNvSpPr>
          <p:nvPr/>
        </p:nvSpPr>
        <p:spPr>
          <a:xfrm>
            <a:off x="5654494" y="4088608"/>
            <a:ext cx="4396339"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dirty="0"/>
              <a:t>What don’t we know?</a:t>
            </a:r>
          </a:p>
        </p:txBody>
      </p:sp>
      <p:sp>
        <p:nvSpPr>
          <p:cNvPr id="11" name="Content Placeholder 6">
            <a:extLst>
              <a:ext uri="{FF2B5EF4-FFF2-40B4-BE49-F238E27FC236}">
                <a16:creationId xmlns:a16="http://schemas.microsoft.com/office/drawing/2014/main" id="{9E5D88B7-5FDF-4B47-97B9-0F85700C33D6}"/>
              </a:ext>
            </a:extLst>
          </p:cNvPr>
          <p:cNvSpPr txBox="1">
            <a:spLocks/>
          </p:cNvSpPr>
          <p:nvPr/>
        </p:nvSpPr>
        <p:spPr>
          <a:xfrm>
            <a:off x="5654494" y="4716623"/>
            <a:ext cx="4396339" cy="5762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9pPr>
          </a:lstStyle>
          <a:p>
            <a:r>
              <a:rPr lang="en-US" dirty="0"/>
              <a:t>Critic Sentiment</a:t>
            </a:r>
          </a:p>
        </p:txBody>
      </p:sp>
      <p:sp>
        <p:nvSpPr>
          <p:cNvPr id="12" name="Text Placeholder 5">
            <a:extLst>
              <a:ext uri="{FF2B5EF4-FFF2-40B4-BE49-F238E27FC236}">
                <a16:creationId xmlns:a16="http://schemas.microsoft.com/office/drawing/2014/main" id="{A64AF968-B616-480C-A503-92520C2518FD}"/>
              </a:ext>
            </a:extLst>
          </p:cNvPr>
          <p:cNvSpPr txBox="1">
            <a:spLocks/>
          </p:cNvSpPr>
          <p:nvPr/>
        </p:nvSpPr>
        <p:spPr>
          <a:xfrm>
            <a:off x="5654494" y="5034601"/>
            <a:ext cx="4396339"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dirty="0"/>
              <a:t>Assumptions</a:t>
            </a:r>
          </a:p>
        </p:txBody>
      </p:sp>
      <p:sp>
        <p:nvSpPr>
          <p:cNvPr id="13" name="Content Placeholder 6">
            <a:extLst>
              <a:ext uri="{FF2B5EF4-FFF2-40B4-BE49-F238E27FC236}">
                <a16:creationId xmlns:a16="http://schemas.microsoft.com/office/drawing/2014/main" id="{DD5914AC-30AC-47C6-BCE3-8486C30FF231}"/>
              </a:ext>
            </a:extLst>
          </p:cNvPr>
          <p:cNvSpPr txBox="1">
            <a:spLocks/>
          </p:cNvSpPr>
          <p:nvPr/>
        </p:nvSpPr>
        <p:spPr>
          <a:xfrm>
            <a:off x="5654494" y="5662615"/>
            <a:ext cx="4396339" cy="665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solidFill>
                <a:latin typeface="+mj-lt"/>
                <a:ea typeface="+mj-ea"/>
                <a:cs typeface="+mj-cs"/>
              </a:defRPr>
            </a:lvl9pPr>
          </a:lstStyle>
          <a:p>
            <a:r>
              <a:rPr lang="en-US" dirty="0"/>
              <a:t>Critic Sentiment will be average of all current sentiments (0.326592) </a:t>
            </a:r>
          </a:p>
        </p:txBody>
      </p:sp>
    </p:spTree>
    <p:extLst>
      <p:ext uri="{BB962C8B-B14F-4D97-AF65-F5344CB8AC3E}">
        <p14:creationId xmlns:p14="http://schemas.microsoft.com/office/powerpoint/2010/main" val="198132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7" grpId="0" build="p"/>
      <p:bldP spid="8" grpId="0"/>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CCC340-B7F6-4686-ABC1-69A926BA607D}"/>
              </a:ext>
            </a:extLst>
          </p:cNvPr>
          <p:cNvSpPr>
            <a:spLocks noGrp="1"/>
          </p:cNvSpPr>
          <p:nvPr>
            <p:ph type="title"/>
          </p:nvPr>
        </p:nvSpPr>
        <p:spPr>
          <a:xfrm>
            <a:off x="1154955" y="568476"/>
            <a:ext cx="8825657" cy="1915647"/>
          </a:xfrm>
        </p:spPr>
        <p:txBody>
          <a:bodyPr/>
          <a:lstStyle/>
          <a:p>
            <a:r>
              <a:rPr lang="en-US" dirty="0"/>
              <a:t>Predicted Box Office Results</a:t>
            </a:r>
          </a:p>
        </p:txBody>
      </p:sp>
      <p:sp>
        <p:nvSpPr>
          <p:cNvPr id="8" name="Text Placeholder 7">
            <a:extLst>
              <a:ext uri="{FF2B5EF4-FFF2-40B4-BE49-F238E27FC236}">
                <a16:creationId xmlns:a16="http://schemas.microsoft.com/office/drawing/2014/main" id="{7BB5EA8E-B840-488F-86CC-ECE9AC5FC52F}"/>
              </a:ext>
            </a:extLst>
          </p:cNvPr>
          <p:cNvSpPr>
            <a:spLocks noGrp="1"/>
          </p:cNvSpPr>
          <p:nvPr>
            <p:ph type="body" idx="1"/>
          </p:nvPr>
        </p:nvSpPr>
        <p:spPr>
          <a:xfrm>
            <a:off x="2809584" y="2568600"/>
            <a:ext cx="4171788" cy="860400"/>
          </a:xfrm>
        </p:spPr>
        <p:txBody>
          <a:bodyPr>
            <a:normAutofit/>
          </a:bodyPr>
          <a:lstStyle/>
          <a:p>
            <a:r>
              <a:rPr lang="en-US" sz="4000" dirty="0"/>
              <a:t>$611,549,260.00</a:t>
            </a:r>
          </a:p>
        </p:txBody>
      </p:sp>
      <p:pic>
        <p:nvPicPr>
          <p:cNvPr id="9" name="Picture 2" descr="Image result for spider man far from home">
            <a:extLst>
              <a:ext uri="{FF2B5EF4-FFF2-40B4-BE49-F238E27FC236}">
                <a16:creationId xmlns:a16="http://schemas.microsoft.com/office/drawing/2014/main" id="{FC054F5D-8C93-48D4-9DD5-E244E40D5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3366" y="1921934"/>
            <a:ext cx="2494492" cy="374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67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A7BF2-5B56-4644-ADBB-2F25C0B357FE}"/>
              </a:ext>
            </a:extLst>
          </p:cNvPr>
          <p:cNvSpPr>
            <a:spLocks noGrp="1"/>
          </p:cNvSpPr>
          <p:nvPr>
            <p:ph type="title"/>
          </p:nvPr>
        </p:nvSpPr>
        <p:spPr/>
        <p:txBody>
          <a:bodyPr/>
          <a:lstStyle/>
          <a:p>
            <a:r>
              <a:rPr lang="en-US" dirty="0"/>
              <a:t>Next Steps</a:t>
            </a:r>
          </a:p>
        </p:txBody>
      </p:sp>
      <p:sp>
        <p:nvSpPr>
          <p:cNvPr id="5" name="Content Placeholder 4">
            <a:extLst>
              <a:ext uri="{FF2B5EF4-FFF2-40B4-BE49-F238E27FC236}">
                <a16:creationId xmlns:a16="http://schemas.microsoft.com/office/drawing/2014/main" id="{9FAFEC1C-47C7-49DD-87CA-1E2699A26BF0}"/>
              </a:ext>
            </a:extLst>
          </p:cNvPr>
          <p:cNvSpPr>
            <a:spLocks noGrp="1"/>
          </p:cNvSpPr>
          <p:nvPr>
            <p:ph idx="1"/>
          </p:nvPr>
        </p:nvSpPr>
        <p:spPr/>
        <p:txBody>
          <a:bodyPr>
            <a:normAutofit lnSpcReduction="10000"/>
          </a:bodyPr>
          <a:lstStyle/>
          <a:p>
            <a:r>
              <a:rPr lang="en-US" dirty="0"/>
              <a:t>We’re currently only able to predict 56.1% of the variance in box office results with a 13% chance the difference is the result of random chance</a:t>
            </a:r>
          </a:p>
          <a:p>
            <a:r>
              <a:rPr lang="en-US" dirty="0"/>
              <a:t>Potential additional variables of interest</a:t>
            </a:r>
          </a:p>
          <a:p>
            <a:pPr lvl="1"/>
            <a:r>
              <a:rPr lang="en-US" dirty="0"/>
              <a:t>Number in sequence</a:t>
            </a:r>
          </a:p>
          <a:p>
            <a:pPr lvl="1"/>
            <a:r>
              <a:rPr lang="en-US" dirty="0"/>
              <a:t>Actor salaries</a:t>
            </a:r>
          </a:p>
          <a:p>
            <a:pPr lvl="1"/>
            <a:r>
              <a:rPr lang="en-US" dirty="0"/>
              <a:t>Marketing budget</a:t>
            </a:r>
          </a:p>
          <a:p>
            <a:pPr lvl="1"/>
            <a:r>
              <a:rPr lang="en-US" dirty="0"/>
              <a:t>Dow Jones Index</a:t>
            </a:r>
          </a:p>
          <a:p>
            <a:r>
              <a:rPr lang="en-US" dirty="0"/>
              <a:t>Variables that didn’t work out:</a:t>
            </a:r>
          </a:p>
          <a:p>
            <a:pPr lvl="1"/>
            <a:r>
              <a:rPr lang="en-US" dirty="0"/>
              <a:t>Days since last franchise film release</a:t>
            </a:r>
          </a:p>
          <a:p>
            <a:pPr lvl="1"/>
            <a:r>
              <a:rPr lang="en-US" dirty="0"/>
              <a:t>Days since last release in universe</a:t>
            </a:r>
          </a:p>
        </p:txBody>
      </p:sp>
      <p:graphicFrame>
        <p:nvGraphicFramePr>
          <p:cNvPr id="8" name="Chart 7">
            <a:extLst>
              <a:ext uri="{FF2B5EF4-FFF2-40B4-BE49-F238E27FC236}">
                <a16:creationId xmlns:a16="http://schemas.microsoft.com/office/drawing/2014/main" id="{1EC2E7A1-7EDE-4BC0-BD30-7A6C085EA7C3}"/>
              </a:ext>
            </a:extLst>
          </p:cNvPr>
          <p:cNvGraphicFramePr>
            <a:graphicFrameLocks/>
          </p:cNvGraphicFramePr>
          <p:nvPr>
            <p:extLst>
              <p:ext uri="{D42A27DB-BD31-4B8C-83A1-F6EECF244321}">
                <p14:modId xmlns:p14="http://schemas.microsoft.com/office/powerpoint/2010/main" val="2738658961"/>
              </p:ext>
            </p:extLst>
          </p:nvPr>
        </p:nvGraphicFramePr>
        <p:xfrm>
          <a:off x="6418406" y="2862758"/>
          <a:ext cx="3756109" cy="201481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C58863C3-41C7-4257-B177-06E15E8AE909}"/>
              </a:ext>
            </a:extLst>
          </p:cNvPr>
          <p:cNvPicPr>
            <a:picLocks noChangeAspect="1"/>
          </p:cNvPicPr>
          <p:nvPr/>
        </p:nvPicPr>
        <p:blipFill>
          <a:blip r:embed="rId4"/>
          <a:stretch>
            <a:fillRect/>
          </a:stretch>
        </p:blipFill>
        <p:spPr>
          <a:xfrm>
            <a:off x="7662862" y="5118659"/>
            <a:ext cx="2416543" cy="1248523"/>
          </a:xfrm>
          <a:prstGeom prst="rect">
            <a:avLst/>
          </a:prstGeom>
        </p:spPr>
      </p:pic>
      <p:sp>
        <p:nvSpPr>
          <p:cNvPr id="10" name="TextBox 9">
            <a:extLst>
              <a:ext uri="{FF2B5EF4-FFF2-40B4-BE49-F238E27FC236}">
                <a16:creationId xmlns:a16="http://schemas.microsoft.com/office/drawing/2014/main" id="{4FD0B903-EEF3-4C84-8FBA-B2F7EDBC6D50}"/>
              </a:ext>
            </a:extLst>
          </p:cNvPr>
          <p:cNvSpPr txBox="1"/>
          <p:nvPr/>
        </p:nvSpPr>
        <p:spPr>
          <a:xfrm>
            <a:off x="7662862" y="4877568"/>
            <a:ext cx="2416543" cy="307777"/>
          </a:xfrm>
          <a:prstGeom prst="rect">
            <a:avLst/>
          </a:prstGeom>
          <a:noFill/>
        </p:spPr>
        <p:txBody>
          <a:bodyPr wrap="square" rtlCol="0">
            <a:spAutoFit/>
          </a:bodyPr>
          <a:lstStyle/>
          <a:p>
            <a:pPr algn="ctr"/>
            <a:r>
              <a:rPr lang="en-US" sz="1400" dirty="0"/>
              <a:t>Dow Jones</a:t>
            </a:r>
          </a:p>
        </p:txBody>
      </p:sp>
    </p:spTree>
    <p:extLst>
      <p:ext uri="{BB962C8B-B14F-4D97-AF65-F5344CB8AC3E}">
        <p14:creationId xmlns:p14="http://schemas.microsoft.com/office/powerpoint/2010/main" val="194058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12C8E-3F92-46EB-864A-C64132BC9D3D}"/>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06156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E7A5-F662-4CCD-B06E-15312DBBFC3B}"/>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7FE8DEC-5C41-4F91-948F-C9B810EDCF45}"/>
              </a:ext>
            </a:extLst>
          </p:cNvPr>
          <p:cNvSpPr>
            <a:spLocks noGrp="1"/>
          </p:cNvSpPr>
          <p:nvPr>
            <p:ph idx="1"/>
          </p:nvPr>
        </p:nvSpPr>
        <p:spPr/>
        <p:txBody>
          <a:bodyPr/>
          <a:lstStyle/>
          <a:p>
            <a:r>
              <a:rPr lang="en-US" dirty="0"/>
              <a:t>The movie industry is an economic juggernaut</a:t>
            </a:r>
          </a:p>
          <a:p>
            <a:r>
              <a:rPr lang="en-US" dirty="0"/>
              <a:t>2018 total box office results were </a:t>
            </a:r>
            <a:r>
              <a:rPr lang="en-US" sz="2800" b="1" dirty="0"/>
              <a:t>$96.8</a:t>
            </a:r>
            <a:r>
              <a:rPr lang="en-US" sz="2800" dirty="0"/>
              <a:t> </a:t>
            </a:r>
            <a:r>
              <a:rPr lang="en-US" sz="2800" b="1" dirty="0"/>
              <a:t>Billion</a:t>
            </a:r>
          </a:p>
          <a:p>
            <a:r>
              <a:rPr lang="en-US" dirty="0"/>
              <a:t>Average film budget is going up every year</a:t>
            </a:r>
          </a:p>
        </p:txBody>
      </p:sp>
      <p:graphicFrame>
        <p:nvGraphicFramePr>
          <p:cNvPr id="4" name="Chart 3">
            <a:extLst>
              <a:ext uri="{FF2B5EF4-FFF2-40B4-BE49-F238E27FC236}">
                <a16:creationId xmlns:a16="http://schemas.microsoft.com/office/drawing/2014/main" id="{1EC2E7A1-7EDE-4BC0-BD30-7A6C085EA7C3}"/>
              </a:ext>
            </a:extLst>
          </p:cNvPr>
          <p:cNvGraphicFramePr>
            <a:graphicFrameLocks/>
          </p:cNvGraphicFramePr>
          <p:nvPr>
            <p:extLst>
              <p:ext uri="{D42A27DB-BD31-4B8C-83A1-F6EECF244321}">
                <p14:modId xmlns:p14="http://schemas.microsoft.com/office/powerpoint/2010/main" val="1359508189"/>
              </p:ext>
            </p:extLst>
          </p:nvPr>
        </p:nvGraphicFramePr>
        <p:xfrm>
          <a:off x="1103312" y="3429000"/>
          <a:ext cx="9303431" cy="329025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5377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A6EFC-A12F-4E22-B876-5642734D6265}"/>
              </a:ext>
            </a:extLst>
          </p:cNvPr>
          <p:cNvSpPr>
            <a:spLocks noGrp="1"/>
          </p:cNvSpPr>
          <p:nvPr>
            <p:ph type="title"/>
          </p:nvPr>
        </p:nvSpPr>
        <p:spPr/>
        <p:txBody>
          <a:bodyPr/>
          <a:lstStyle/>
          <a:p>
            <a:r>
              <a:rPr lang="en-US" dirty="0"/>
              <a:t>Franchise Films</a:t>
            </a:r>
          </a:p>
        </p:txBody>
      </p:sp>
      <p:sp>
        <p:nvSpPr>
          <p:cNvPr id="3" name="Content Placeholder 2">
            <a:extLst>
              <a:ext uri="{FF2B5EF4-FFF2-40B4-BE49-F238E27FC236}">
                <a16:creationId xmlns:a16="http://schemas.microsoft.com/office/drawing/2014/main" id="{80553C35-5A91-44C1-B0DE-712C6B1F935D}"/>
              </a:ext>
            </a:extLst>
          </p:cNvPr>
          <p:cNvSpPr>
            <a:spLocks noGrp="1"/>
          </p:cNvSpPr>
          <p:nvPr>
            <p:ph idx="1"/>
          </p:nvPr>
        </p:nvSpPr>
        <p:spPr>
          <a:xfrm>
            <a:off x="1103312" y="1515890"/>
            <a:ext cx="9404723" cy="4195481"/>
          </a:xfrm>
        </p:spPr>
        <p:txBody>
          <a:bodyPr>
            <a:normAutofit/>
          </a:bodyPr>
          <a:lstStyle/>
          <a:p>
            <a:r>
              <a:rPr lang="en-US" sz="2800" dirty="0"/>
              <a:t>One of the main drivers of increased budgets</a:t>
            </a:r>
          </a:p>
          <a:p>
            <a:pPr lvl="1"/>
            <a:r>
              <a:rPr lang="en-US" sz="2400" dirty="0"/>
              <a:t>Average budget since 2015 has been </a:t>
            </a:r>
            <a:r>
              <a:rPr lang="en-US" sz="2400" b="1" dirty="0"/>
              <a:t> </a:t>
            </a:r>
            <a:r>
              <a:rPr lang="en-US" sz="3200" b="1" dirty="0"/>
              <a:t>$ 234 Million</a:t>
            </a:r>
          </a:p>
          <a:p>
            <a:r>
              <a:rPr lang="en-US" sz="2800" dirty="0"/>
              <a:t>Generally, do very well at the box office</a:t>
            </a:r>
          </a:p>
          <a:p>
            <a:pPr lvl="1"/>
            <a:r>
              <a:rPr lang="en-US" sz="2400" dirty="0"/>
              <a:t>Nine of the top ten movies in 2018</a:t>
            </a:r>
          </a:p>
          <a:p>
            <a:pPr lvl="1"/>
            <a:r>
              <a:rPr lang="en-US" sz="2400" dirty="0"/>
              <a:t>Eight of the top ten highest grossing films of all time</a:t>
            </a:r>
          </a:p>
        </p:txBody>
      </p:sp>
      <p:pic>
        <p:nvPicPr>
          <p:cNvPr id="7" name="giphy">
            <a:hlinkClick r:id="" action="ppaction://media"/>
            <a:extLst>
              <a:ext uri="{FF2B5EF4-FFF2-40B4-BE49-F238E27FC236}">
                <a16:creationId xmlns:a16="http://schemas.microsoft.com/office/drawing/2014/main" id="{4F71A094-A6A5-4542-B50F-4C6B0A593F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79685" y="4226318"/>
            <a:ext cx="3432629" cy="2631682"/>
          </a:xfrm>
          <a:prstGeom prst="rect">
            <a:avLst/>
          </a:prstGeom>
        </p:spPr>
      </p:pic>
    </p:spTree>
    <p:extLst>
      <p:ext uri="{BB962C8B-B14F-4D97-AF65-F5344CB8AC3E}">
        <p14:creationId xmlns:p14="http://schemas.microsoft.com/office/powerpoint/2010/main" val="128212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AB0C5-39C5-407B-86DD-5F0AEDAF68FD}"/>
              </a:ext>
            </a:extLst>
          </p:cNvPr>
          <p:cNvSpPr>
            <a:spLocks noGrp="1"/>
          </p:cNvSpPr>
          <p:nvPr>
            <p:ph type="title"/>
          </p:nvPr>
        </p:nvSpPr>
        <p:spPr/>
        <p:txBody>
          <a:bodyPr/>
          <a:lstStyle/>
          <a:p>
            <a:r>
              <a:rPr lang="en-US" dirty="0"/>
              <a:t>What is the risk?</a:t>
            </a:r>
          </a:p>
        </p:txBody>
      </p:sp>
      <p:sp>
        <p:nvSpPr>
          <p:cNvPr id="3" name="Content Placeholder 2">
            <a:extLst>
              <a:ext uri="{FF2B5EF4-FFF2-40B4-BE49-F238E27FC236}">
                <a16:creationId xmlns:a16="http://schemas.microsoft.com/office/drawing/2014/main" id="{7EB404A2-ED1C-4D95-88BF-39EE71312D2F}"/>
              </a:ext>
            </a:extLst>
          </p:cNvPr>
          <p:cNvSpPr>
            <a:spLocks noGrp="1"/>
          </p:cNvSpPr>
          <p:nvPr>
            <p:ph sz="half" idx="1"/>
          </p:nvPr>
        </p:nvSpPr>
        <p:spPr/>
        <p:txBody>
          <a:bodyPr>
            <a:normAutofit/>
          </a:bodyPr>
          <a:lstStyle/>
          <a:p>
            <a:r>
              <a:rPr lang="en-US" sz="2400" dirty="0"/>
              <a:t>Releases are planned for many years in the future</a:t>
            </a:r>
          </a:p>
          <a:p>
            <a:pPr lvl="1"/>
            <a:r>
              <a:rPr lang="en-US" sz="2000" dirty="0"/>
              <a:t>Marvel’s current schedule goes through 2020</a:t>
            </a:r>
          </a:p>
          <a:p>
            <a:pPr lvl="1"/>
            <a:r>
              <a:rPr lang="en-US" sz="2000" dirty="0"/>
              <a:t>Disney has 8 new movies planned for the Star Wars Franchise</a:t>
            </a:r>
          </a:p>
          <a:p>
            <a:r>
              <a:rPr lang="en-US" sz="2400" dirty="0"/>
              <a:t>One poorly performing movie can cause these plans to be completely rewritten.</a:t>
            </a:r>
          </a:p>
          <a:p>
            <a:pPr lvl="1"/>
            <a:endParaRPr lang="en-US" dirty="0"/>
          </a:p>
        </p:txBody>
      </p:sp>
      <p:pic>
        <p:nvPicPr>
          <p:cNvPr id="3074" name="Picture 2" descr="A group of people standing in a row, in the middle stands Han Solo pointing his blaster. The background is divided into blocks resembling a cockpit window.">
            <a:extLst>
              <a:ext uri="{FF2B5EF4-FFF2-40B4-BE49-F238E27FC236}">
                <a16:creationId xmlns:a16="http://schemas.microsoft.com/office/drawing/2014/main" id="{7000C855-FC70-4B2E-BB0F-D50933BA6D3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944091" y="1856642"/>
            <a:ext cx="3106743" cy="460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C52007-727C-4630-BE42-70B1158C5547}"/>
              </a:ext>
            </a:extLst>
          </p:cNvPr>
          <p:cNvSpPr>
            <a:spLocks noGrp="1"/>
          </p:cNvSpPr>
          <p:nvPr>
            <p:ph type="title"/>
          </p:nvPr>
        </p:nvSpPr>
        <p:spPr>
          <a:xfrm>
            <a:off x="1154956" y="2249715"/>
            <a:ext cx="8825657" cy="669837"/>
          </a:xfrm>
        </p:spPr>
        <p:txBody>
          <a:bodyPr/>
          <a:lstStyle/>
          <a:p>
            <a:r>
              <a:rPr lang="en-US" dirty="0"/>
              <a:t>The Question	</a:t>
            </a:r>
          </a:p>
        </p:txBody>
      </p:sp>
      <p:sp>
        <p:nvSpPr>
          <p:cNvPr id="6" name="Text Placeholder 5">
            <a:extLst>
              <a:ext uri="{FF2B5EF4-FFF2-40B4-BE49-F238E27FC236}">
                <a16:creationId xmlns:a16="http://schemas.microsoft.com/office/drawing/2014/main" id="{05A4608E-2A83-48B2-8993-B5906BA878F5}"/>
              </a:ext>
            </a:extLst>
          </p:cNvPr>
          <p:cNvSpPr>
            <a:spLocks noGrp="1"/>
          </p:cNvSpPr>
          <p:nvPr>
            <p:ph type="body" idx="1"/>
          </p:nvPr>
        </p:nvSpPr>
        <p:spPr>
          <a:xfrm>
            <a:off x="1154955" y="3672114"/>
            <a:ext cx="8825658" cy="1965667"/>
          </a:xfrm>
        </p:spPr>
        <p:txBody>
          <a:bodyPr>
            <a:normAutofit lnSpcReduction="10000"/>
          </a:bodyPr>
          <a:lstStyle/>
          <a:p>
            <a:r>
              <a:rPr lang="en-US" sz="3200" dirty="0"/>
              <a:t>Can we predict the Box Office Results of the next franchise film based on previous results and the sentiment of tweets and rotten tomato reviews?</a:t>
            </a:r>
          </a:p>
        </p:txBody>
      </p:sp>
    </p:spTree>
    <p:extLst>
      <p:ext uri="{BB962C8B-B14F-4D97-AF65-F5344CB8AC3E}">
        <p14:creationId xmlns:p14="http://schemas.microsoft.com/office/powerpoint/2010/main" val="836088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F16B63-D78B-4FAB-8A20-5C079D23636F}"/>
              </a:ext>
            </a:extLst>
          </p:cNvPr>
          <p:cNvSpPr>
            <a:spLocks noGrp="1"/>
          </p:cNvSpPr>
          <p:nvPr>
            <p:ph type="title"/>
          </p:nvPr>
        </p:nvSpPr>
        <p:spPr/>
        <p:txBody>
          <a:bodyPr/>
          <a:lstStyle/>
          <a:p>
            <a:r>
              <a:rPr lang="en-US" dirty="0"/>
              <a:t>Scope of Project</a:t>
            </a:r>
          </a:p>
        </p:txBody>
      </p:sp>
      <p:sp>
        <p:nvSpPr>
          <p:cNvPr id="5" name="Content Placeholder 4">
            <a:extLst>
              <a:ext uri="{FF2B5EF4-FFF2-40B4-BE49-F238E27FC236}">
                <a16:creationId xmlns:a16="http://schemas.microsoft.com/office/drawing/2014/main" id="{5E31EEB2-40DA-4A14-A990-1203BD61B8BE}"/>
              </a:ext>
            </a:extLst>
          </p:cNvPr>
          <p:cNvSpPr>
            <a:spLocks noGrp="1"/>
          </p:cNvSpPr>
          <p:nvPr>
            <p:ph sz="half" idx="1"/>
          </p:nvPr>
        </p:nvSpPr>
        <p:spPr/>
        <p:txBody>
          <a:bodyPr/>
          <a:lstStyle/>
          <a:p>
            <a:r>
              <a:rPr lang="en-US" dirty="0"/>
              <a:t>Franchise films in the Marvel Cinematic Universe, DC Extended Universe, and Star Wars Universe</a:t>
            </a:r>
          </a:p>
          <a:p>
            <a:r>
              <a:rPr lang="en-US" dirty="0"/>
              <a:t>Released in the last five years</a:t>
            </a:r>
          </a:p>
        </p:txBody>
      </p:sp>
      <p:graphicFrame>
        <p:nvGraphicFramePr>
          <p:cNvPr id="10" name="Content Placeholder 9">
            <a:extLst>
              <a:ext uri="{FF2B5EF4-FFF2-40B4-BE49-F238E27FC236}">
                <a16:creationId xmlns:a16="http://schemas.microsoft.com/office/drawing/2014/main" id="{8F065980-B718-463E-844B-C4A73570D360}"/>
              </a:ext>
            </a:extLst>
          </p:cNvPr>
          <p:cNvGraphicFramePr>
            <a:graphicFrameLocks noGrp="1"/>
          </p:cNvGraphicFramePr>
          <p:nvPr>
            <p:ph sz="half" idx="2"/>
            <p:extLst>
              <p:ext uri="{D42A27DB-BD31-4B8C-83A1-F6EECF244321}">
                <p14:modId xmlns:p14="http://schemas.microsoft.com/office/powerpoint/2010/main" val="1795180166"/>
              </p:ext>
            </p:extLst>
          </p:nvPr>
        </p:nvGraphicFramePr>
        <p:xfrm>
          <a:off x="6428128" y="1818163"/>
          <a:ext cx="5117761" cy="4680585"/>
        </p:xfrm>
        <a:graphic>
          <a:graphicData uri="http://schemas.openxmlformats.org/drawingml/2006/table">
            <a:tbl>
              <a:tblPr>
                <a:tableStyleId>{0505E3EF-67EA-436B-97B2-0124C06EBD24}</a:tableStyleId>
              </a:tblPr>
              <a:tblGrid>
                <a:gridCol w="1111349">
                  <a:extLst>
                    <a:ext uri="{9D8B030D-6E8A-4147-A177-3AD203B41FA5}">
                      <a16:colId xmlns:a16="http://schemas.microsoft.com/office/drawing/2014/main" val="1232626163"/>
                    </a:ext>
                  </a:extLst>
                </a:gridCol>
                <a:gridCol w="2650567">
                  <a:extLst>
                    <a:ext uri="{9D8B030D-6E8A-4147-A177-3AD203B41FA5}">
                      <a16:colId xmlns:a16="http://schemas.microsoft.com/office/drawing/2014/main" val="1857651325"/>
                    </a:ext>
                  </a:extLst>
                </a:gridCol>
                <a:gridCol w="1355845">
                  <a:extLst>
                    <a:ext uri="{9D8B030D-6E8A-4147-A177-3AD203B41FA5}">
                      <a16:colId xmlns:a16="http://schemas.microsoft.com/office/drawing/2014/main" val="875457333"/>
                    </a:ext>
                  </a:extLst>
                </a:gridCol>
              </a:tblGrid>
              <a:tr h="190500">
                <a:tc>
                  <a:txBody>
                    <a:bodyPr/>
                    <a:lstStyle/>
                    <a:p>
                      <a:pPr algn="ctr" fontAlgn="b"/>
                      <a:r>
                        <a:rPr lang="en-US" sz="1400" u="none" strike="noStrike">
                          <a:effectLst/>
                        </a:rPr>
                        <a:t>Universe</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Movie</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Year</a:t>
                      </a:r>
                      <a:endParaRPr lang="en-US"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32281802"/>
                  </a:ext>
                </a:extLst>
              </a:tr>
              <a:tr h="190500">
                <a:tc>
                  <a:txBody>
                    <a:bodyPr/>
                    <a:lstStyle/>
                    <a:p>
                      <a:pPr algn="l" fontAlgn="b"/>
                      <a:r>
                        <a:rPr lang="en-US" sz="1400" u="none" strike="noStrike">
                          <a:effectLst/>
                        </a:rPr>
                        <a:t>Star Wars</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The Force Awakens</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2015</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61672304"/>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Rogue One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2016</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71384956"/>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The Last Jedi</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073270"/>
                  </a:ext>
                </a:extLst>
              </a:tr>
              <a:tr h="190500">
                <a:tc>
                  <a:txBody>
                    <a:bodyPr/>
                    <a:lstStyle/>
                    <a:p>
                      <a:pPr algn="l" fontAlgn="b"/>
                      <a:r>
                        <a:rPr lang="en-US" sz="1400" u="none" strike="noStrike">
                          <a:effectLst/>
                        </a:rPr>
                        <a:t> </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Solo</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2018</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2867470"/>
                  </a:ext>
                </a:extLst>
              </a:tr>
              <a:tr h="190500">
                <a:tc>
                  <a:txBody>
                    <a:bodyPr/>
                    <a:lstStyle/>
                    <a:p>
                      <a:pPr algn="l" fontAlgn="b"/>
                      <a:r>
                        <a:rPr lang="en-US" sz="1400" u="none" strike="noStrike">
                          <a:effectLst/>
                        </a:rPr>
                        <a:t>DCEU</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Dawn of Justice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2016</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557095"/>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Suicide Squad</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2016</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37996625"/>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Justice League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658874"/>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Wonder Woman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4905752"/>
                  </a:ext>
                </a:extLst>
              </a:tr>
              <a:tr h="190500">
                <a:tc>
                  <a:txBody>
                    <a:bodyPr/>
                    <a:lstStyle/>
                    <a:p>
                      <a:pPr algn="l" fontAlgn="b"/>
                      <a:r>
                        <a:rPr lang="en-US" sz="1400" u="none" strike="noStrike">
                          <a:effectLst/>
                        </a:rPr>
                        <a:t> </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Shazam</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2019</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5111195"/>
                  </a:ext>
                </a:extLst>
              </a:tr>
              <a:tr h="190500">
                <a:tc>
                  <a:txBody>
                    <a:bodyPr/>
                    <a:lstStyle/>
                    <a:p>
                      <a:pPr algn="l" fontAlgn="b"/>
                      <a:r>
                        <a:rPr lang="en-US" sz="1400" u="none" strike="noStrike">
                          <a:effectLst/>
                        </a:rPr>
                        <a:t>MCU</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Guardians of the Galaxy</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2014</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3005172"/>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Age of Ultron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2015</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6834851"/>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Ant-man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2015</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2081806"/>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Captain America Civil War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2016</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8697224"/>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Doctor Strange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2016</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5804553"/>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Spiderman Homecoming</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0429257"/>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Thor Ragnarok</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62658399"/>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Ant-man and the Wasp</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2018</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13792207"/>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Avengers Infinity War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2018</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0735917"/>
                  </a:ext>
                </a:extLst>
              </a:tr>
              <a:tr h="190500">
                <a:tc>
                  <a:txBody>
                    <a:bodyPr/>
                    <a:lstStyle/>
                    <a:p>
                      <a:pPr algn="l" fontAlgn="b"/>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Black Panther</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a:effectLst/>
                        </a:rPr>
                        <a:t>2018</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5301561"/>
                  </a:ext>
                </a:extLst>
              </a:tr>
              <a:tr h="190500">
                <a:tc>
                  <a:txBody>
                    <a:bodyPr/>
                    <a:lstStyle/>
                    <a:p>
                      <a:pPr algn="l" fontAlgn="b"/>
                      <a:r>
                        <a:rPr lang="en-US" sz="1400" u="none" strike="noStrike">
                          <a:effectLst/>
                        </a:rPr>
                        <a:t> </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Avengers Endgame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2019</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7870125"/>
                  </a:ext>
                </a:extLst>
              </a:tr>
            </a:tbl>
          </a:graphicData>
        </a:graphic>
      </p:graphicFrame>
    </p:spTree>
    <p:extLst>
      <p:ext uri="{BB962C8B-B14F-4D97-AF65-F5344CB8AC3E}">
        <p14:creationId xmlns:p14="http://schemas.microsoft.com/office/powerpoint/2010/main" val="1991398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CFAE8-5C70-451B-8253-D377FF3C1733}"/>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81FEA659-69BB-4797-A3C3-DFDC65578C15}"/>
              </a:ext>
            </a:extLst>
          </p:cNvPr>
          <p:cNvSpPr>
            <a:spLocks noGrp="1"/>
          </p:cNvSpPr>
          <p:nvPr>
            <p:ph sz="half" idx="1"/>
          </p:nvPr>
        </p:nvSpPr>
        <p:spPr>
          <a:xfrm>
            <a:off x="1103312" y="2060575"/>
            <a:ext cx="9404723" cy="4195763"/>
          </a:xfrm>
        </p:spPr>
        <p:txBody>
          <a:bodyPr>
            <a:normAutofit/>
          </a:bodyPr>
          <a:lstStyle/>
          <a:p>
            <a:r>
              <a:rPr lang="en-US" sz="2400" dirty="0"/>
              <a:t>Box office results &amp; budgets were scraped from Wikipedia and StatCrunch.com</a:t>
            </a:r>
          </a:p>
          <a:p>
            <a:r>
              <a:rPr lang="en-US" sz="2400" dirty="0"/>
              <a:t>Tweets were scraped from Twitter</a:t>
            </a:r>
          </a:p>
          <a:p>
            <a:r>
              <a:rPr lang="en-US" sz="2400" dirty="0"/>
              <a:t>Critic Reviews were scraped from Rotten Tomato</a:t>
            </a:r>
          </a:p>
          <a:p>
            <a:r>
              <a:rPr lang="en-US" sz="2400" dirty="0"/>
              <a:t>Alteryx was used to combine all of the individual movies into one data frame for sentiment analysis</a:t>
            </a:r>
          </a:p>
        </p:txBody>
      </p:sp>
    </p:spTree>
    <p:extLst>
      <p:ext uri="{BB962C8B-B14F-4D97-AF65-F5344CB8AC3E}">
        <p14:creationId xmlns:p14="http://schemas.microsoft.com/office/powerpoint/2010/main" val="1371112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7B0812-18F3-48AF-918D-9F9BB1019184}"/>
              </a:ext>
            </a:extLst>
          </p:cNvPr>
          <p:cNvSpPr>
            <a:spLocks noGrp="1"/>
          </p:cNvSpPr>
          <p:nvPr>
            <p:ph type="title"/>
          </p:nvPr>
        </p:nvSpPr>
        <p:spPr/>
        <p:txBody>
          <a:bodyPr/>
          <a:lstStyle/>
          <a:p>
            <a:r>
              <a:rPr lang="en-US" dirty="0"/>
              <a:t>What are people Tweeting?</a:t>
            </a:r>
          </a:p>
        </p:txBody>
      </p:sp>
      <p:pic>
        <p:nvPicPr>
          <p:cNvPr id="8" name="Content Placeholder 7">
            <a:extLst>
              <a:ext uri="{FF2B5EF4-FFF2-40B4-BE49-F238E27FC236}">
                <a16:creationId xmlns:a16="http://schemas.microsoft.com/office/drawing/2014/main" id="{EC457680-0B25-4AD6-9E91-BCE0CF35D464}"/>
              </a:ext>
            </a:extLst>
          </p:cNvPr>
          <p:cNvPicPr>
            <a:picLocks noGrp="1" noChangeAspect="1"/>
          </p:cNvPicPr>
          <p:nvPr>
            <p:ph idx="1"/>
          </p:nvPr>
        </p:nvPicPr>
        <p:blipFill>
          <a:blip r:embed="rId2"/>
          <a:stretch>
            <a:fillRect/>
          </a:stretch>
        </p:blipFill>
        <p:spPr>
          <a:xfrm>
            <a:off x="1654630" y="1371857"/>
            <a:ext cx="8396204" cy="5214683"/>
          </a:xfrm>
        </p:spPr>
      </p:pic>
    </p:spTree>
    <p:extLst>
      <p:ext uri="{BB962C8B-B14F-4D97-AF65-F5344CB8AC3E}">
        <p14:creationId xmlns:p14="http://schemas.microsoft.com/office/powerpoint/2010/main" val="6582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7040-495C-4F22-B366-C62BF19D54D5}"/>
              </a:ext>
            </a:extLst>
          </p:cNvPr>
          <p:cNvSpPr>
            <a:spLocks noGrp="1"/>
          </p:cNvSpPr>
          <p:nvPr>
            <p:ph type="title"/>
          </p:nvPr>
        </p:nvSpPr>
        <p:spPr/>
        <p:txBody>
          <a:bodyPr/>
          <a:lstStyle/>
          <a:p>
            <a:r>
              <a:rPr lang="en-US" dirty="0"/>
              <a:t>Measuring Sentiment</a:t>
            </a:r>
          </a:p>
        </p:txBody>
      </p:sp>
      <p:sp>
        <p:nvSpPr>
          <p:cNvPr id="11" name="Text Placeholder 10">
            <a:extLst>
              <a:ext uri="{FF2B5EF4-FFF2-40B4-BE49-F238E27FC236}">
                <a16:creationId xmlns:a16="http://schemas.microsoft.com/office/drawing/2014/main" id="{47A18664-16BB-4FCE-9C75-DE42AEA24187}"/>
              </a:ext>
            </a:extLst>
          </p:cNvPr>
          <p:cNvSpPr>
            <a:spLocks noGrp="1"/>
          </p:cNvSpPr>
          <p:nvPr>
            <p:ph type="body" idx="1"/>
          </p:nvPr>
        </p:nvSpPr>
        <p:spPr>
          <a:xfrm>
            <a:off x="1103312" y="1905000"/>
            <a:ext cx="6240917" cy="576262"/>
          </a:xfrm>
        </p:spPr>
        <p:txBody>
          <a:bodyPr/>
          <a:lstStyle/>
          <a:p>
            <a:r>
              <a:rPr lang="en-US" sz="1800" dirty="0"/>
              <a:t>Valence Aware Dictionary and </a:t>
            </a:r>
            <a:r>
              <a:rPr lang="en-US" sz="1800" dirty="0" err="1"/>
              <a:t>sEntiment</a:t>
            </a:r>
            <a:r>
              <a:rPr lang="en-US" sz="1800" dirty="0"/>
              <a:t> Reasoner</a:t>
            </a:r>
          </a:p>
        </p:txBody>
      </p:sp>
      <p:pic>
        <p:nvPicPr>
          <p:cNvPr id="9" name="Content Placeholder 8">
            <a:extLst>
              <a:ext uri="{FF2B5EF4-FFF2-40B4-BE49-F238E27FC236}">
                <a16:creationId xmlns:a16="http://schemas.microsoft.com/office/drawing/2014/main" id="{5F307011-03CF-4520-BA10-6E8CEDB6433C}"/>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1928538" y="2572280"/>
            <a:ext cx="4395787" cy="3593040"/>
          </a:xfrm>
        </p:spPr>
      </p:pic>
      <p:sp>
        <p:nvSpPr>
          <p:cNvPr id="12" name="Text Placeholder 11">
            <a:extLst>
              <a:ext uri="{FF2B5EF4-FFF2-40B4-BE49-F238E27FC236}">
                <a16:creationId xmlns:a16="http://schemas.microsoft.com/office/drawing/2014/main" id="{2D8F4394-F66B-4BC1-8896-285C8DDA48C4}"/>
              </a:ext>
            </a:extLst>
          </p:cNvPr>
          <p:cNvSpPr>
            <a:spLocks noGrp="1"/>
          </p:cNvSpPr>
          <p:nvPr>
            <p:ph type="body" sz="quarter" idx="3"/>
          </p:nvPr>
        </p:nvSpPr>
        <p:spPr>
          <a:xfrm>
            <a:off x="7149550" y="1956752"/>
            <a:ext cx="4396339" cy="576262"/>
          </a:xfrm>
        </p:spPr>
        <p:txBody>
          <a:bodyPr/>
          <a:lstStyle/>
          <a:p>
            <a:pPr algn="ctr"/>
            <a:r>
              <a:rPr lang="en-US" dirty="0"/>
              <a:t>Not just Luke’s father</a:t>
            </a:r>
          </a:p>
        </p:txBody>
      </p:sp>
      <p:sp>
        <p:nvSpPr>
          <p:cNvPr id="13" name="Content Placeholder 12">
            <a:extLst>
              <a:ext uri="{FF2B5EF4-FFF2-40B4-BE49-F238E27FC236}">
                <a16:creationId xmlns:a16="http://schemas.microsoft.com/office/drawing/2014/main" id="{295EA63F-F968-4EE0-A4D2-FC6112043342}"/>
              </a:ext>
            </a:extLst>
          </p:cNvPr>
          <p:cNvSpPr>
            <a:spLocks noGrp="1"/>
          </p:cNvSpPr>
          <p:nvPr>
            <p:ph sz="quarter" idx="4"/>
          </p:nvPr>
        </p:nvSpPr>
        <p:spPr>
          <a:xfrm>
            <a:off x="7149550" y="2566352"/>
            <a:ext cx="4396339" cy="3741738"/>
          </a:xfrm>
        </p:spPr>
        <p:txBody>
          <a:bodyPr>
            <a:normAutofit fontScale="92500" lnSpcReduction="10000"/>
          </a:bodyPr>
          <a:lstStyle/>
          <a:p>
            <a:r>
              <a:rPr lang="en-US" dirty="0"/>
              <a:t>Lexicon and rule-based sentiment analysis tool that is specifically attuned to sentiments expressed in social media (GitHub).</a:t>
            </a:r>
          </a:p>
          <a:p>
            <a:r>
              <a:rPr lang="en-US" dirty="0"/>
              <a:t>It works exceedingly well on social media type text, yet readily generalizes to multiple domains It doesn’t require any training data but is constructed from a generalizable, valence-based, human-curated gold standard sentiment lexicon It is fast enough to be used online with streaming data, and It does not severely suffer from a speed-performance tradeoff.</a:t>
            </a:r>
          </a:p>
          <a:p>
            <a:endParaRPr lang="en-US" dirty="0"/>
          </a:p>
        </p:txBody>
      </p:sp>
      <p:sp>
        <p:nvSpPr>
          <p:cNvPr id="10" name="TextBox 9">
            <a:extLst>
              <a:ext uri="{FF2B5EF4-FFF2-40B4-BE49-F238E27FC236}">
                <a16:creationId xmlns:a16="http://schemas.microsoft.com/office/drawing/2014/main" id="{FFD38492-DB45-4025-9AA6-64DC60C33086}"/>
              </a:ext>
            </a:extLst>
          </p:cNvPr>
          <p:cNvSpPr txBox="1"/>
          <p:nvPr/>
        </p:nvSpPr>
        <p:spPr>
          <a:xfrm>
            <a:off x="2341150" y="6181989"/>
            <a:ext cx="4395788" cy="230832"/>
          </a:xfrm>
          <a:prstGeom prst="rect">
            <a:avLst/>
          </a:prstGeom>
          <a:noFill/>
        </p:spPr>
        <p:txBody>
          <a:bodyPr wrap="square" rtlCol="0">
            <a:spAutoFit/>
          </a:bodyPr>
          <a:lstStyle/>
          <a:p>
            <a:r>
              <a:rPr lang="en-US" sz="900" dirty="0">
                <a:hlinkClick r:id="rId4" tooltip="http://azzheasman.deviantart.com/art/darth-vader-black-and-white-254452849"/>
              </a:rPr>
              <a:t>This Photo</a:t>
            </a:r>
            <a:r>
              <a:rPr lang="en-US" sz="900" dirty="0"/>
              <a:t> by Unknown Author is licensed under </a:t>
            </a:r>
            <a:r>
              <a:rPr lang="en-US" sz="900" dirty="0">
                <a:hlinkClick r:id="rId5" tooltip="https://creativecommons.org/licenses/by-nc-nd/3.0/"/>
              </a:rPr>
              <a:t>CC BY-NC-ND</a:t>
            </a:r>
            <a:endParaRPr lang="en-US" sz="900" dirty="0"/>
          </a:p>
        </p:txBody>
      </p:sp>
    </p:spTree>
    <p:extLst>
      <p:ext uri="{BB962C8B-B14F-4D97-AF65-F5344CB8AC3E}">
        <p14:creationId xmlns:p14="http://schemas.microsoft.com/office/powerpoint/2010/main" val="18963788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238</TotalTime>
  <Words>786</Words>
  <Application>Microsoft Office PowerPoint</Application>
  <PresentationFormat>Widescreen</PresentationFormat>
  <Paragraphs>150</Paragraphs>
  <Slides>18</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Gothic</vt:lpstr>
      <vt:lpstr>Wingdings 3</vt:lpstr>
      <vt:lpstr>Ion</vt:lpstr>
      <vt:lpstr>Can Pre-Movie Hype Predict Box Office Results?</vt:lpstr>
      <vt:lpstr>Background</vt:lpstr>
      <vt:lpstr>Franchise Films</vt:lpstr>
      <vt:lpstr>What is the risk?</vt:lpstr>
      <vt:lpstr>The Question </vt:lpstr>
      <vt:lpstr>Scope of Project</vt:lpstr>
      <vt:lpstr>The Data</vt:lpstr>
      <vt:lpstr>What are people Tweeting?</vt:lpstr>
      <vt:lpstr>Measuring Sentiment</vt:lpstr>
      <vt:lpstr>VADER Rotten Tomato Results</vt:lpstr>
      <vt:lpstr>VADER Rotten Tomato Results</vt:lpstr>
      <vt:lpstr>Building the Model</vt:lpstr>
      <vt:lpstr>Correlation Matrix</vt:lpstr>
      <vt:lpstr>The Model</vt:lpstr>
      <vt:lpstr>Can we predict how the next release will do?</vt:lpstr>
      <vt:lpstr>Predicted Box Office Results</vt:lpstr>
      <vt:lpstr>Next Steps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Pre-Movie Hype to Predict Box Office Results</dc:title>
  <dc:creator>Reed McElfresh</dc:creator>
  <cp:lastModifiedBy>Reed McElfresh</cp:lastModifiedBy>
  <cp:revision>239</cp:revision>
  <dcterms:created xsi:type="dcterms:W3CDTF">2019-06-18T01:37:50Z</dcterms:created>
  <dcterms:modified xsi:type="dcterms:W3CDTF">2019-06-19T02:50:44Z</dcterms:modified>
</cp:coreProperties>
</file>